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5"/>
  </p:notesMasterIdLst>
  <p:handoutMasterIdLst>
    <p:handoutMasterId r:id="rId26"/>
  </p:handoutMasterIdLst>
  <p:sldIdLst>
    <p:sldId id="257" r:id="rId5"/>
    <p:sldId id="410" r:id="rId6"/>
    <p:sldId id="432" r:id="rId7"/>
    <p:sldId id="433" r:id="rId8"/>
    <p:sldId id="434" r:id="rId9"/>
    <p:sldId id="435" r:id="rId10"/>
    <p:sldId id="436" r:id="rId11"/>
    <p:sldId id="437" r:id="rId12"/>
    <p:sldId id="438" r:id="rId13"/>
    <p:sldId id="439" r:id="rId14"/>
    <p:sldId id="440" r:id="rId15"/>
    <p:sldId id="443" r:id="rId16"/>
    <p:sldId id="444" r:id="rId17"/>
    <p:sldId id="448" r:id="rId18"/>
    <p:sldId id="445" r:id="rId19"/>
    <p:sldId id="446" r:id="rId20"/>
    <p:sldId id="447" r:id="rId21"/>
    <p:sldId id="441" r:id="rId22"/>
    <p:sldId id="449" r:id="rId23"/>
    <p:sldId id="391" r:id="rId2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8" autoAdjust="0"/>
  </p:normalViewPr>
  <p:slideViewPr>
    <p:cSldViewPr snapToGrid="0">
      <p:cViewPr varScale="1">
        <p:scale>
          <a:sx n="105" d="100"/>
          <a:sy n="105" d="100"/>
        </p:scale>
        <p:origin x="696"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26/04/2024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26/04/2024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26/04/2024</a:t>
            </a:fld>
            <a:endParaRPr lang="fr-FR"/>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446A5458-2F44-415F-9D8B-C167BD79D5BC}" type="datetime1">
              <a:rPr lang="fr-FR" smtClean="0"/>
              <a:t>26/04/2024</a:t>
            </a:fld>
            <a:endParaRPr lang="fr-FR"/>
          </a:p>
        </p:txBody>
      </p:sp>
      <p:sp>
        <p:nvSpPr>
          <p:cNvPr id="5" name="Espace réservé du numéro de diapositive 4"/>
          <p:cNvSpPr>
            <a:spLocks noGrp="1"/>
          </p:cNvSpPr>
          <p:nvPr>
            <p:ph type="sldNum" sz="quarter" idx="5"/>
          </p:nvPr>
        </p:nvSpPr>
        <p:spPr/>
        <p:txBody>
          <a:bodyPr/>
          <a:lstStyle/>
          <a:p>
            <a:pPr rtl="0"/>
            <a:fld id="{E7CCE34D-CFF1-4FFE-815B-D050E7ED2DFD}" type="slidenum">
              <a:rPr lang="fr-FR" smtClean="0"/>
              <a:t>19</a:t>
            </a:fld>
            <a:endParaRPr lang="fr-FR"/>
          </a:p>
        </p:txBody>
      </p:sp>
    </p:spTree>
    <p:extLst>
      <p:ext uri="{BB962C8B-B14F-4D97-AF65-F5344CB8AC3E}">
        <p14:creationId xmlns:p14="http://schemas.microsoft.com/office/powerpoint/2010/main" val="70167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1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6.jpeg"/><Relationship Id="rId7" Type="http://schemas.openxmlformats.org/officeDocument/2006/relationships/image" Target="../media/image1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773723"/>
            <a:ext cx="4739640" cy="1556237"/>
          </a:xfrm>
        </p:spPr>
        <p:txBody>
          <a:bodyPr rtlCol="0" anchor="b" anchorCtr="0">
            <a:normAutofit/>
          </a:bodyPr>
          <a:lstStyle/>
          <a:p>
            <a:pPr algn="ctr" rtl="0"/>
            <a:r>
              <a:rPr lang="fr-FR" dirty="0">
                <a:latin typeface="Comic Sans MS" panose="030F0702030302020204" pitchFamily="66" charset="0"/>
              </a:rPr>
              <a:t>LOIS DE NEWTON</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23DC-55DA-88DA-BBB5-9C6D39D5B56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3868EB56-92BB-F07D-CA0E-1F7406A7E0D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12BBA85-BABF-D97D-B916-3E2859309445}"/>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Troisième loi de Newton - Actions réciproques</a:t>
            </a:r>
            <a:endParaRPr lang="fr-FR" sz="3200" dirty="0"/>
          </a:p>
        </p:txBody>
      </p:sp>
      <p:grpSp>
        <p:nvGrpSpPr>
          <p:cNvPr id="4" name="Groupe 3">
            <a:extLst>
              <a:ext uri="{FF2B5EF4-FFF2-40B4-BE49-F238E27FC236}">
                <a16:creationId xmlns:a16="http://schemas.microsoft.com/office/drawing/2014/main" id="{F284714B-E058-6543-B6F5-295030074E7B}"/>
              </a:ext>
            </a:extLst>
          </p:cNvPr>
          <p:cNvGrpSpPr/>
          <p:nvPr/>
        </p:nvGrpSpPr>
        <p:grpSpPr>
          <a:xfrm>
            <a:off x="6833424" y="888132"/>
            <a:ext cx="4902799" cy="5306193"/>
            <a:chOff x="152054" y="0"/>
            <a:chExt cx="1917720" cy="2093864"/>
          </a:xfrm>
        </p:grpSpPr>
        <p:grpSp>
          <p:nvGrpSpPr>
            <p:cNvPr id="5" name="Groupe 4">
              <a:extLst>
                <a:ext uri="{FF2B5EF4-FFF2-40B4-BE49-F238E27FC236}">
                  <a16:creationId xmlns:a16="http://schemas.microsoft.com/office/drawing/2014/main" id="{EE64F5E7-6A5C-7A9A-239E-9EB8E0F4DB7C}"/>
                </a:ext>
              </a:extLst>
            </p:cNvPr>
            <p:cNvGrpSpPr/>
            <p:nvPr/>
          </p:nvGrpSpPr>
          <p:grpSpPr>
            <a:xfrm>
              <a:off x="152054" y="0"/>
              <a:ext cx="1913958" cy="2093864"/>
              <a:chOff x="0" y="0"/>
              <a:chExt cx="1913958" cy="2093864"/>
            </a:xfrm>
          </p:grpSpPr>
          <p:sp>
            <p:nvSpPr>
              <p:cNvPr id="12" name="Ellipse 11">
                <a:extLst>
                  <a:ext uri="{FF2B5EF4-FFF2-40B4-BE49-F238E27FC236}">
                    <a16:creationId xmlns:a16="http://schemas.microsoft.com/office/drawing/2014/main" id="{1DADDEF9-E197-38C7-4F3C-C25B7781F128}"/>
                  </a:ext>
                </a:extLst>
              </p:cNvPr>
              <p:cNvSpPr/>
              <p:nvPr/>
            </p:nvSpPr>
            <p:spPr>
              <a:xfrm>
                <a:off x="1390996" y="1280160"/>
                <a:ext cx="522962" cy="522962"/>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3" name="Ellipse 12">
                <a:extLst>
                  <a:ext uri="{FF2B5EF4-FFF2-40B4-BE49-F238E27FC236}">
                    <a16:creationId xmlns:a16="http://schemas.microsoft.com/office/drawing/2014/main" id="{5EFB53BB-71B3-6930-0B7D-766AF556E8CB}"/>
                  </a:ext>
                </a:extLst>
              </p:cNvPr>
              <p:cNvSpPr/>
              <p:nvPr/>
            </p:nvSpPr>
            <p:spPr>
              <a:xfrm>
                <a:off x="108065" y="0"/>
                <a:ext cx="905070" cy="905070"/>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4" name="Ellipse 13">
                <a:extLst>
                  <a:ext uri="{FF2B5EF4-FFF2-40B4-BE49-F238E27FC236}">
                    <a16:creationId xmlns:a16="http://schemas.microsoft.com/office/drawing/2014/main" id="{D50F96C0-0A8C-4B15-35BC-3E1BB64F428F}"/>
                  </a:ext>
                </a:extLst>
              </p:cNvPr>
              <p:cNvSpPr/>
              <p:nvPr/>
            </p:nvSpPr>
            <p:spPr>
              <a:xfrm>
                <a:off x="537556" y="42672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5" name="Ellipse 14">
                <a:extLst>
                  <a:ext uri="{FF2B5EF4-FFF2-40B4-BE49-F238E27FC236}">
                    <a16:creationId xmlns:a16="http://schemas.microsoft.com/office/drawing/2014/main" id="{7D4257F4-840A-340C-067D-1B6BAC6E02D1}"/>
                  </a:ext>
                </a:extLst>
              </p:cNvPr>
              <p:cNvSpPr/>
              <p:nvPr/>
            </p:nvSpPr>
            <p:spPr>
              <a:xfrm>
                <a:off x="1626523" y="152122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16" name="Connecteur droit 15">
                <a:extLst>
                  <a:ext uri="{FF2B5EF4-FFF2-40B4-BE49-F238E27FC236}">
                    <a16:creationId xmlns:a16="http://schemas.microsoft.com/office/drawing/2014/main" id="{C33DA286-F358-9C63-58DC-C0319CB1DF55}"/>
                  </a:ext>
                </a:extLst>
              </p:cNvPr>
              <p:cNvCxnSpPr/>
              <p:nvPr/>
            </p:nvCxnSpPr>
            <p:spPr>
              <a:xfrm flipH="1">
                <a:off x="0" y="448888"/>
                <a:ext cx="556859" cy="55046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7B50A8E-C624-DE2A-93C6-8783B34992EF}"/>
                  </a:ext>
                </a:extLst>
              </p:cNvPr>
              <p:cNvCxnSpPr/>
              <p:nvPr/>
            </p:nvCxnSpPr>
            <p:spPr>
              <a:xfrm flipH="1">
                <a:off x="1091738" y="1543397"/>
                <a:ext cx="556859" cy="55046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3E7D9DC-6EC0-1FED-422B-D49D0FFC4CE2}"/>
                  </a:ext>
                </a:extLst>
              </p:cNvPr>
              <p:cNvCxnSpPr/>
              <p:nvPr/>
            </p:nvCxnSpPr>
            <p:spPr>
              <a:xfrm>
                <a:off x="65809" y="933104"/>
                <a:ext cx="1091115" cy="109728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2A1C893-BAB3-605C-21F1-1DD39B0BCD91}"/>
                  </a:ext>
                </a:extLst>
              </p:cNvPr>
              <p:cNvCxnSpPr/>
              <p:nvPr/>
            </p:nvCxnSpPr>
            <p:spPr>
              <a:xfrm>
                <a:off x="556952" y="446117"/>
                <a:ext cx="435625" cy="435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C399F353-558B-A5B7-FEFA-043ED5D81E50}"/>
                  </a:ext>
                </a:extLst>
              </p:cNvPr>
              <p:cNvCxnSpPr/>
              <p:nvPr/>
            </p:nvCxnSpPr>
            <p:spPr>
              <a:xfrm>
                <a:off x="1212965" y="1102129"/>
                <a:ext cx="435625" cy="435625"/>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B0F0C238-A56E-8760-8ADD-C5F483E8CF72}"/>
                </a:ext>
              </a:extLst>
            </p:cNvPr>
            <p:cNvGrpSpPr/>
            <p:nvPr/>
          </p:nvGrpSpPr>
          <p:grpSpPr>
            <a:xfrm>
              <a:off x="720436" y="51748"/>
              <a:ext cx="1349338" cy="1983046"/>
              <a:chOff x="720436" y="-217031"/>
              <a:chExt cx="1349338" cy="1983046"/>
            </a:xfrm>
          </p:grpSpPr>
          <mc:AlternateContent xmlns:mc="http://schemas.openxmlformats.org/markup-compatibility/2006" xmlns:a14="http://schemas.microsoft.com/office/drawing/2010/main">
            <mc:Choice Requires="a14">
              <p:sp>
                <p:nvSpPr>
                  <p:cNvPr id="7" name="Zone de texte 307">
                    <a:extLst>
                      <a:ext uri="{FF2B5EF4-FFF2-40B4-BE49-F238E27FC236}">
                        <a16:creationId xmlns:a16="http://schemas.microsoft.com/office/drawing/2014/main" id="{C8600CB7-3B14-43B4-A756-FFBA8FA4CFE9}"/>
                      </a:ext>
                    </a:extLst>
                  </p:cNvPr>
                  <p:cNvSpPr txBox="1"/>
                  <p:nvPr/>
                </p:nvSpPr>
                <p:spPr>
                  <a:xfrm>
                    <a:off x="1641246" y="897724"/>
                    <a:ext cx="393470" cy="24938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 de texte 307">
                    <a:extLst>
                      <a:ext uri="{FF2B5EF4-FFF2-40B4-BE49-F238E27FC236}">
                        <a16:creationId xmlns:a16="http://schemas.microsoft.com/office/drawing/2014/main" id="{C8600CB7-3B14-43B4-A756-FFBA8FA4CFE9}"/>
                      </a:ext>
                    </a:extLst>
                  </p:cNvPr>
                  <p:cNvSpPr txBox="1">
                    <a:spLocks noRot="1" noChangeAspect="1" noMove="1" noResize="1" noEditPoints="1" noAdjustHandles="1" noChangeArrowheads="1" noChangeShapeType="1" noTextEdit="1"/>
                  </p:cNvSpPr>
                  <p:nvPr/>
                </p:nvSpPr>
                <p:spPr>
                  <a:xfrm>
                    <a:off x="1641246" y="897724"/>
                    <a:ext cx="393470" cy="249382"/>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 de texte 308">
                    <a:extLst>
                      <a:ext uri="{FF2B5EF4-FFF2-40B4-BE49-F238E27FC236}">
                        <a16:creationId xmlns:a16="http://schemas.microsoft.com/office/drawing/2014/main" id="{6F3979B8-6B6C-6E4D-6CBB-D21FE682566D}"/>
                      </a:ext>
                    </a:extLst>
                  </p:cNvPr>
                  <p:cNvSpPr txBox="1"/>
                  <p:nvPr/>
                </p:nvSpPr>
                <p:spPr>
                  <a:xfrm>
                    <a:off x="874312" y="142746"/>
                    <a:ext cx="379615" cy="2438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Zone de texte 308">
                    <a:extLst>
                      <a:ext uri="{FF2B5EF4-FFF2-40B4-BE49-F238E27FC236}">
                        <a16:creationId xmlns:a16="http://schemas.microsoft.com/office/drawing/2014/main" id="{6F3979B8-6B6C-6E4D-6CBB-D21FE682566D}"/>
                      </a:ext>
                    </a:extLst>
                  </p:cNvPr>
                  <p:cNvSpPr txBox="1">
                    <a:spLocks noRot="1" noChangeAspect="1" noMove="1" noResize="1" noEditPoints="1" noAdjustHandles="1" noChangeArrowheads="1" noChangeShapeType="1" noTextEdit="1"/>
                  </p:cNvSpPr>
                  <p:nvPr/>
                </p:nvSpPr>
                <p:spPr>
                  <a:xfrm>
                    <a:off x="874312" y="142746"/>
                    <a:ext cx="379615" cy="243840"/>
                  </a:xfrm>
                  <a:prstGeom prst="rect">
                    <a:avLst/>
                  </a:prstGeom>
                  <a:blipFill>
                    <a:blip r:embed="rId3"/>
                    <a:stretch>
                      <a:fillRect/>
                    </a:stretch>
                  </a:blipFill>
                  <a:ln w="6350">
                    <a:noFill/>
                  </a:ln>
                </p:spPr>
                <p:txBody>
                  <a:bodyPr/>
                  <a:lstStyle/>
                  <a:p>
                    <a:r>
                      <a:rPr lang="fr-FR">
                        <a:noFill/>
                      </a:rPr>
                      <a:t> </a:t>
                    </a:r>
                  </a:p>
                </p:txBody>
              </p:sp>
            </mc:Fallback>
          </mc:AlternateContent>
          <p:sp>
            <p:nvSpPr>
              <p:cNvPr id="9" name="Zone de texte 310">
                <a:extLst>
                  <a:ext uri="{FF2B5EF4-FFF2-40B4-BE49-F238E27FC236}">
                    <a16:creationId xmlns:a16="http://schemas.microsoft.com/office/drawing/2014/main" id="{CA46AB80-7AB7-619F-1E35-0CE9833E4EAB}"/>
                  </a:ext>
                </a:extLst>
              </p:cNvPr>
              <p:cNvSpPr txBox="1"/>
              <p:nvPr/>
            </p:nvSpPr>
            <p:spPr>
              <a:xfrm>
                <a:off x="1097922" y="-217031"/>
                <a:ext cx="484909" cy="17131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311">
                <a:extLst>
                  <a:ext uri="{FF2B5EF4-FFF2-40B4-BE49-F238E27FC236}">
                    <a16:creationId xmlns:a16="http://schemas.microsoft.com/office/drawing/2014/main" id="{981F47A7-DE66-11D8-4751-DFD9E8BFB657}"/>
                  </a:ext>
                </a:extLst>
              </p:cNvPr>
              <p:cNvSpPr txBox="1"/>
              <p:nvPr/>
            </p:nvSpPr>
            <p:spPr>
              <a:xfrm>
                <a:off x="1584865" y="1548990"/>
                <a:ext cx="484909" cy="2170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312">
                <a:extLst>
                  <a:ext uri="{FF2B5EF4-FFF2-40B4-BE49-F238E27FC236}">
                    <a16:creationId xmlns:a16="http://schemas.microsoft.com/office/drawing/2014/main" id="{5733ACB4-DDAD-3A50-CB40-62F4F22B8E1F}"/>
                  </a:ext>
                </a:extLst>
              </p:cNvPr>
              <p:cNvSpPr txBox="1"/>
              <p:nvPr/>
            </p:nvSpPr>
            <p:spPr>
              <a:xfrm>
                <a:off x="720436" y="1044632"/>
                <a:ext cx="155171" cy="19673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FDADB375-1628-28BB-BFE7-4D382E61B462}"/>
                  </a:ext>
                </a:extLst>
              </p:cNvPr>
              <p:cNvSpPr txBox="1"/>
              <p:nvPr/>
            </p:nvSpPr>
            <p:spPr>
              <a:xfrm>
                <a:off x="-18596" y="584775"/>
                <a:ext cx="6418554" cy="575426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Lorsqu'un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exerce sur un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une action mécanique modélisée par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exerce sur le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l'action mécanique modélisée par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Que les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soient au repos ou en mouvement, les deux forces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toujours égales et opposées.</a:t>
                </a: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ZoneTexte 21">
                <a:extLst>
                  <a:ext uri="{FF2B5EF4-FFF2-40B4-BE49-F238E27FC236}">
                    <a16:creationId xmlns:a16="http://schemas.microsoft.com/office/drawing/2014/main" id="{FDADB375-1628-28BB-BFE7-4D382E61B462}"/>
                  </a:ext>
                </a:extLst>
              </p:cNvPr>
              <p:cNvSpPr txBox="1">
                <a:spLocks noRot="1" noChangeAspect="1" noMove="1" noResize="1" noEditPoints="1" noAdjustHandles="1" noChangeArrowheads="1" noChangeShapeType="1" noTextEdit="1"/>
              </p:cNvSpPr>
              <p:nvPr/>
            </p:nvSpPr>
            <p:spPr>
              <a:xfrm>
                <a:off x="-18596" y="584775"/>
                <a:ext cx="6418554" cy="5754268"/>
              </a:xfrm>
              <a:prstGeom prst="rect">
                <a:avLst/>
              </a:prstGeom>
              <a:blipFill>
                <a:blip r:embed="rId4"/>
                <a:stretch>
                  <a:fillRect l="-1519" t="-742" r="-1425"/>
                </a:stretch>
              </a:blipFill>
            </p:spPr>
            <p:txBody>
              <a:bodyPr/>
              <a:lstStyle/>
              <a:p>
                <a:r>
                  <a:rPr lang="fr-FR">
                    <a:noFill/>
                  </a:rPr>
                  <a:t> </a:t>
                </a:r>
              </a:p>
            </p:txBody>
          </p:sp>
        </mc:Fallback>
      </mc:AlternateContent>
    </p:spTree>
    <p:extLst>
      <p:ext uri="{BB962C8B-B14F-4D97-AF65-F5344CB8AC3E}">
        <p14:creationId xmlns:p14="http://schemas.microsoft.com/office/powerpoint/2010/main" val="193032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F286-CC92-07B5-DA6B-0AC4029548C4}"/>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718C371-4AD5-287F-77BF-442922EC705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083CF4E7-095C-8CC1-69E4-9784A0EA5BDF}"/>
              </a:ext>
            </a:extLst>
          </p:cNvPr>
          <p:cNvGrpSpPr/>
          <p:nvPr/>
        </p:nvGrpSpPr>
        <p:grpSpPr>
          <a:xfrm>
            <a:off x="6602605" y="477564"/>
            <a:ext cx="4989244" cy="4610464"/>
            <a:chOff x="25121" y="0"/>
            <a:chExt cx="1685290" cy="1557383"/>
          </a:xfrm>
        </p:grpSpPr>
        <p:sp>
          <p:nvSpPr>
            <p:cNvPr id="3" name="Rectangle à coins arrondis 440">
              <a:extLst>
                <a:ext uri="{FF2B5EF4-FFF2-40B4-BE49-F238E27FC236}">
                  <a16:creationId xmlns:a16="http://schemas.microsoft.com/office/drawing/2014/main" id="{34BA7B25-FA78-8F27-4D1B-F3D955A8E8C4}"/>
                </a:ext>
              </a:extLst>
            </p:cNvPr>
            <p:cNvSpPr/>
            <p:nvPr/>
          </p:nvSpPr>
          <p:spPr>
            <a:xfrm>
              <a:off x="477297" y="437103"/>
              <a:ext cx="868422" cy="437439"/>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4" name="Connecteur droit 3">
              <a:extLst>
                <a:ext uri="{FF2B5EF4-FFF2-40B4-BE49-F238E27FC236}">
                  <a16:creationId xmlns:a16="http://schemas.microsoft.com/office/drawing/2014/main" id="{ADF6685C-0A31-93D3-4007-8AAAFD6A4870}"/>
                </a:ext>
              </a:extLst>
            </p:cNvPr>
            <p:cNvCxnSpPr/>
            <p:nvPr/>
          </p:nvCxnSpPr>
          <p:spPr>
            <a:xfrm>
              <a:off x="25121" y="874206"/>
              <a:ext cx="1685290" cy="0"/>
            </a:xfrm>
            <a:prstGeom prst="line">
              <a:avLst/>
            </a:prstGeom>
            <a:noFill/>
            <a:ln w="28575" cap="flat" cmpd="sng" algn="ctr">
              <a:solidFill>
                <a:schemeClr val="tx1"/>
              </a:solidFill>
              <a:prstDash val="solid"/>
            </a:ln>
            <a:effectLst/>
          </p:spPr>
        </p:cxnSp>
        <p:cxnSp>
          <p:nvCxnSpPr>
            <p:cNvPr id="5" name="Connecteur droit avec flèche 4">
              <a:extLst>
                <a:ext uri="{FF2B5EF4-FFF2-40B4-BE49-F238E27FC236}">
                  <a16:creationId xmlns:a16="http://schemas.microsoft.com/office/drawing/2014/main" id="{0E265711-269F-BD55-5F72-ADEFCD80A8F5}"/>
                </a:ext>
              </a:extLst>
            </p:cNvPr>
            <p:cNvCxnSpPr/>
            <p:nvPr/>
          </p:nvCxnSpPr>
          <p:spPr>
            <a:xfrm>
              <a:off x="914400" y="653143"/>
              <a:ext cx="0" cy="904240"/>
            </a:xfrm>
            <a:prstGeom prst="straightConnector1">
              <a:avLst/>
            </a:prstGeom>
            <a:noFill/>
            <a:ln w="19050" cap="flat" cmpd="sng" algn="ctr">
              <a:solidFill>
                <a:srgbClr val="FF0000"/>
              </a:solidFill>
              <a:prstDash val="solid"/>
              <a:tailEnd type="arrow"/>
            </a:ln>
            <a:effectLst/>
          </p:spPr>
        </p:cxnSp>
        <p:cxnSp>
          <p:nvCxnSpPr>
            <p:cNvPr id="6" name="Connecteur droit avec flèche 5">
              <a:extLst>
                <a:ext uri="{FF2B5EF4-FFF2-40B4-BE49-F238E27FC236}">
                  <a16:creationId xmlns:a16="http://schemas.microsoft.com/office/drawing/2014/main" id="{E6A062CF-1507-7F36-D7E2-11A623AEE522}"/>
                </a:ext>
              </a:extLst>
            </p:cNvPr>
            <p:cNvCxnSpPr/>
            <p:nvPr/>
          </p:nvCxnSpPr>
          <p:spPr>
            <a:xfrm flipV="1">
              <a:off x="894303" y="0"/>
              <a:ext cx="0" cy="869950"/>
            </a:xfrm>
            <a:prstGeom prst="straightConnector1">
              <a:avLst/>
            </a:prstGeom>
            <a:noFill/>
            <a:ln w="19050" cap="flat" cmpd="sng" algn="ctr">
              <a:solidFill>
                <a:srgbClr val="0070C0"/>
              </a:solidFill>
              <a:prstDash val="solid"/>
              <a:tailEnd type="arrow"/>
            </a:ln>
            <a:effectLst/>
          </p:spPr>
        </p:cxnSp>
        <p:sp>
          <p:nvSpPr>
            <p:cNvPr id="7" name="Ellipse 6">
              <a:extLst>
                <a:ext uri="{FF2B5EF4-FFF2-40B4-BE49-F238E27FC236}">
                  <a16:creationId xmlns:a16="http://schemas.microsoft.com/office/drawing/2014/main" id="{E3671E82-034C-E42E-3BF0-9AFB53E1D42C}"/>
                </a:ext>
              </a:extLst>
            </p:cNvPr>
            <p:cNvSpPr/>
            <p:nvPr/>
          </p:nvSpPr>
          <p:spPr>
            <a:xfrm>
              <a:off x="869182" y="617973"/>
              <a:ext cx="72369" cy="7347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8" name="Zone de texte 271">
              <a:extLst>
                <a:ext uri="{FF2B5EF4-FFF2-40B4-BE49-F238E27FC236}">
                  <a16:creationId xmlns:a16="http://schemas.microsoft.com/office/drawing/2014/main" id="{5080FE49-601B-BDE8-DF89-342D6DC006A2}"/>
                </a:ext>
              </a:extLst>
            </p:cNvPr>
            <p:cNvSpPr txBox="1"/>
            <p:nvPr/>
          </p:nvSpPr>
          <p:spPr>
            <a:xfrm>
              <a:off x="984738" y="547635"/>
              <a:ext cx="97226" cy="165797"/>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 de texte 272">
                  <a:extLst>
                    <a:ext uri="{FF2B5EF4-FFF2-40B4-BE49-F238E27FC236}">
                      <a16:creationId xmlns:a16="http://schemas.microsoft.com/office/drawing/2014/main" id="{D10EDFDF-829C-A069-A386-2BB6DD295C19}"/>
                    </a:ext>
                  </a:extLst>
                </p:cNvPr>
                <p:cNvSpPr txBox="1"/>
                <p:nvPr/>
              </p:nvSpPr>
              <p:spPr>
                <a:xfrm>
                  <a:off x="869182" y="1034980"/>
                  <a:ext cx="818515" cy="2609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Solide</m:t>
                                </m:r>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Sol</m:t>
                                </m:r>
                              </m:sub>
                            </m:sSub>
                          </m:e>
                        </m:acc>
                        <m:r>
                          <m:rPr>
                            <m:nor/>
                          </m:rPr>
                          <a:rPr lang="fr-FR" sz="2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272">
                  <a:extLst>
                    <a:ext uri="{FF2B5EF4-FFF2-40B4-BE49-F238E27FC236}">
                      <a16:creationId xmlns:a16="http://schemas.microsoft.com/office/drawing/2014/main" id="{D10EDFDF-829C-A069-A386-2BB6DD295C19}"/>
                    </a:ext>
                  </a:extLst>
                </p:cNvPr>
                <p:cNvSpPr txBox="1">
                  <a:spLocks noRot="1" noChangeAspect="1" noMove="1" noResize="1" noEditPoints="1" noAdjustHandles="1" noChangeArrowheads="1" noChangeShapeType="1" noTextEdit="1"/>
                </p:cNvSpPr>
                <p:nvPr/>
              </p:nvSpPr>
              <p:spPr>
                <a:xfrm>
                  <a:off x="869182" y="1034980"/>
                  <a:ext cx="818515" cy="260985"/>
                </a:xfrm>
                <a:prstGeom prst="rect">
                  <a:avLst/>
                </a:prstGeom>
                <a:blipFill>
                  <a:blip r:embed="rId2"/>
                  <a:stretch>
                    <a:fillRect/>
                  </a:stretch>
                </a:blipFill>
                <a:ln w="635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 de texte 274">
                  <a:extLst>
                    <a:ext uri="{FF2B5EF4-FFF2-40B4-BE49-F238E27FC236}">
                      <a16:creationId xmlns:a16="http://schemas.microsoft.com/office/drawing/2014/main" id="{ACB73D1E-41B5-CD8C-1597-20AF87AC7C86}"/>
                    </a:ext>
                  </a:extLst>
                </p:cNvPr>
                <p:cNvSpPr txBox="1"/>
                <p:nvPr/>
              </p:nvSpPr>
              <p:spPr>
                <a:xfrm>
                  <a:off x="849086" y="80387"/>
                  <a:ext cx="783590" cy="24574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Sol</m:t>
                                </m:r>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Solide</m:t>
                                </m:r>
                              </m:sub>
                            </m:sSub>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 de texte 274">
                  <a:extLst>
                    <a:ext uri="{FF2B5EF4-FFF2-40B4-BE49-F238E27FC236}">
                      <a16:creationId xmlns:a16="http://schemas.microsoft.com/office/drawing/2014/main" id="{ACB73D1E-41B5-CD8C-1597-20AF87AC7C86}"/>
                    </a:ext>
                  </a:extLst>
                </p:cNvPr>
                <p:cNvSpPr txBox="1">
                  <a:spLocks noRot="1" noChangeAspect="1" noMove="1" noResize="1" noEditPoints="1" noAdjustHandles="1" noChangeArrowheads="1" noChangeShapeType="1" noTextEdit="1"/>
                </p:cNvSpPr>
                <p:nvPr/>
              </p:nvSpPr>
              <p:spPr>
                <a:xfrm>
                  <a:off x="849086" y="80387"/>
                  <a:ext cx="783590" cy="245745"/>
                </a:xfrm>
                <a:prstGeom prst="rect">
                  <a:avLst/>
                </a:prstGeom>
                <a:blipFill>
                  <a:blip r:embed="rId3"/>
                  <a:stretch>
                    <a:fillRect/>
                  </a:stretch>
                </a:blipFill>
                <a:ln w="6350">
                  <a:noFill/>
                </a:ln>
                <a:effectLst/>
              </p:spPr>
              <p:txBody>
                <a:bodyPr/>
                <a:lstStyle/>
                <a:p>
                  <a:r>
                    <a:rPr lang="fr-FR">
                      <a:noFill/>
                    </a:rPr>
                    <a:t> </a:t>
                  </a:r>
                </a:p>
              </p:txBody>
            </p:sp>
          </mc:Fallback>
        </mc:AlternateContent>
        <p:sp>
          <p:nvSpPr>
            <p:cNvPr id="11" name="Zone de texte 276">
              <a:extLst>
                <a:ext uri="{FF2B5EF4-FFF2-40B4-BE49-F238E27FC236}">
                  <a16:creationId xmlns:a16="http://schemas.microsoft.com/office/drawing/2014/main" id="{1AAF07C4-136D-C648-5482-635D4EFFA6F9}"/>
                </a:ext>
              </a:extLst>
            </p:cNvPr>
            <p:cNvSpPr txBox="1"/>
            <p:nvPr/>
          </p:nvSpPr>
          <p:spPr>
            <a:xfrm>
              <a:off x="1371600" y="874206"/>
              <a:ext cx="33655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effectLst/>
                  <a:latin typeface="Comic Sans MS" panose="030F0702030302020204" pitchFamily="66" charset="0"/>
                  <a:ea typeface="Calibri" panose="020F0502020204030204" pitchFamily="34" charset="0"/>
                  <a:cs typeface="Times New Roman" panose="02020603050405020304" pitchFamily="18" charset="0"/>
                </a:rPr>
                <a:t>Sol</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Zone de texte 277">
              <a:extLst>
                <a:ext uri="{FF2B5EF4-FFF2-40B4-BE49-F238E27FC236}">
                  <a16:creationId xmlns:a16="http://schemas.microsoft.com/office/drawing/2014/main" id="{B270BF2C-A272-6B90-F369-6E748BF9AE51}"/>
                </a:ext>
              </a:extLst>
            </p:cNvPr>
            <p:cNvSpPr txBox="1"/>
            <p:nvPr/>
          </p:nvSpPr>
          <p:spPr>
            <a:xfrm>
              <a:off x="150998" y="566928"/>
              <a:ext cx="478790" cy="2159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Solide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07E3E8E7-072C-2F26-2431-A04FAC2466E8}"/>
                  </a:ext>
                </a:extLst>
              </p:cNvPr>
              <p:cNvSpPr txBox="1"/>
              <p:nvPr/>
            </p:nvSpPr>
            <p:spPr>
              <a:xfrm>
                <a:off x="9832" y="58336"/>
                <a:ext cx="5063614" cy="364369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immobile par rapport à la Terre, appuie sur le sol horizontal avec une force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réciproquement, le sol soutient le solide, avec une force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telle 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ZoneTexte 13">
                <a:extLst>
                  <a:ext uri="{FF2B5EF4-FFF2-40B4-BE49-F238E27FC236}">
                    <a16:creationId xmlns:a16="http://schemas.microsoft.com/office/drawing/2014/main" id="{07E3E8E7-072C-2F26-2431-A04FAC2466E8}"/>
                  </a:ext>
                </a:extLst>
              </p:cNvPr>
              <p:cNvSpPr txBox="1">
                <a:spLocks noRot="1" noChangeAspect="1" noMove="1" noResize="1" noEditPoints="1" noAdjustHandles="1" noChangeArrowheads="1" noChangeShapeType="1" noTextEdit="1"/>
              </p:cNvSpPr>
              <p:nvPr/>
            </p:nvSpPr>
            <p:spPr>
              <a:xfrm>
                <a:off x="9832" y="58336"/>
                <a:ext cx="5063614" cy="3643690"/>
              </a:xfrm>
              <a:prstGeom prst="rect">
                <a:avLst/>
              </a:prstGeom>
              <a:blipFill>
                <a:blip r:embed="rId4"/>
                <a:stretch>
                  <a:fillRect l="-1928" t="-1173" r="-192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A7CA77B8-402B-6C42-057B-1DB5BD285214}"/>
                  </a:ext>
                </a:extLst>
              </p:cNvPr>
              <p:cNvSpPr txBox="1"/>
              <p:nvPr/>
            </p:nvSpPr>
            <p:spPr>
              <a:xfrm>
                <a:off x="-1" y="3880672"/>
                <a:ext cx="8023123" cy="1026307"/>
              </a:xfrm>
              <a:prstGeom prst="rect">
                <a:avLst/>
              </a:prstGeom>
              <a:noFill/>
            </p:spPr>
            <p:txBody>
              <a:bodyPr wrap="square">
                <a:spAutoFit/>
              </a:bodyPr>
              <a:lstStyle/>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 </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Les vecteurs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oMath>
                </a14:m>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oMath>
                </a14:m>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ont des points d'applications différents.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Texte 15">
                <a:extLst>
                  <a:ext uri="{FF2B5EF4-FFF2-40B4-BE49-F238E27FC236}">
                    <a16:creationId xmlns:a16="http://schemas.microsoft.com/office/drawing/2014/main" id="{A7CA77B8-402B-6C42-057B-1DB5BD285214}"/>
                  </a:ext>
                </a:extLst>
              </p:cNvPr>
              <p:cNvSpPr txBox="1">
                <a:spLocks noRot="1" noChangeAspect="1" noMove="1" noResize="1" noEditPoints="1" noAdjustHandles="1" noChangeArrowheads="1" noChangeShapeType="1" noTextEdit="1"/>
              </p:cNvSpPr>
              <p:nvPr/>
            </p:nvSpPr>
            <p:spPr>
              <a:xfrm>
                <a:off x="-1" y="3880672"/>
                <a:ext cx="8023123" cy="1026307"/>
              </a:xfrm>
              <a:prstGeom prst="rect">
                <a:avLst/>
              </a:prstGeom>
              <a:blipFill>
                <a:blip r:embed="rId5"/>
                <a:stretch>
                  <a:fillRect l="-1140" b="-13095"/>
                </a:stretch>
              </a:blipFill>
            </p:spPr>
            <p:txBody>
              <a:bodyPr/>
              <a:lstStyle/>
              <a:p>
                <a:r>
                  <a:rPr lang="fr-FR">
                    <a:noFill/>
                  </a:rPr>
                  <a:t> </a:t>
                </a:r>
              </a:p>
            </p:txBody>
          </p:sp>
        </mc:Fallback>
      </mc:AlternateContent>
    </p:spTree>
    <p:extLst>
      <p:ext uri="{BB962C8B-B14F-4D97-AF65-F5344CB8AC3E}">
        <p14:creationId xmlns:p14="http://schemas.microsoft.com/office/powerpoint/2010/main" val="17311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8C8A-B30C-A8A5-D9DD-4DF23DE9B38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45C0A63-70FF-7217-F3D9-2A48E945655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E3DE155-2641-9C19-F112-52D68CB72629}"/>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Effet de la masse du système sur son mouvement</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A063E23-CC9E-C951-C125-B18C1AD03A6E}"/>
                  </a:ext>
                </a:extLst>
              </p:cNvPr>
              <p:cNvSpPr txBox="1"/>
              <p:nvPr/>
            </p:nvSpPr>
            <p:spPr>
              <a:xfrm>
                <a:off x="-1" y="735859"/>
                <a:ext cx="12083846" cy="2618987"/>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Reprenons la relation correspondant à la seconde loi de Newton:</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num>
                        <m:den>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On peut constater que plus la masse m du système sera élevée, plus il sera difficile de modifier le mouvement de ce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BA063E23-CC9E-C951-C125-B18C1AD03A6E}"/>
                  </a:ext>
                </a:extLst>
              </p:cNvPr>
              <p:cNvSpPr txBox="1">
                <a:spLocks noRot="1" noChangeAspect="1" noMove="1" noResize="1" noEditPoints="1" noAdjustHandles="1" noChangeArrowheads="1" noChangeShapeType="1" noTextEdit="1"/>
              </p:cNvSpPr>
              <p:nvPr/>
            </p:nvSpPr>
            <p:spPr>
              <a:xfrm>
                <a:off x="-1" y="735859"/>
                <a:ext cx="12083846" cy="2618987"/>
              </a:xfrm>
              <a:prstGeom prst="rect">
                <a:avLst/>
              </a:prstGeom>
              <a:blipFill>
                <a:blip r:embed="rId2"/>
                <a:stretch>
                  <a:fillRect l="-757" t="-1632" r="-757" b="-4429"/>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066859FE-935B-A7DD-C950-071E7A4C0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74803"/>
            <a:ext cx="6048966" cy="3070123"/>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1E0E267-9F3E-C7BA-3B1A-DBFC49C7B319}"/>
                  </a:ext>
                </a:extLst>
              </p:cNvPr>
              <p:cNvSpPr txBox="1"/>
              <p:nvPr/>
            </p:nvSpPr>
            <p:spPr>
              <a:xfrm>
                <a:off x="-1" y="3992455"/>
                <a:ext cx="5880753" cy="2129686"/>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on exerce la même somme des forces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sur deux systèmes de masses différentes, plus la masse du système est grande, plus la valeur de son vecteur variation de vitesse </a:t>
                </a:r>
                <a14:m>
                  <m:oMath xmlns:m="http://schemas.openxmlformats.org/officeDocument/2006/math">
                    <m:r>
                      <m:rPr>
                        <m:nor/>
                      </m:rPr>
                      <a:rPr lang="en-US"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petit.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31E0E267-9F3E-C7BA-3B1A-DBFC49C7B319}"/>
                  </a:ext>
                </a:extLst>
              </p:cNvPr>
              <p:cNvSpPr txBox="1">
                <a:spLocks noRot="1" noChangeAspect="1" noMove="1" noResize="1" noEditPoints="1" noAdjustHandles="1" noChangeArrowheads="1" noChangeShapeType="1" noTextEdit="1"/>
              </p:cNvSpPr>
              <p:nvPr/>
            </p:nvSpPr>
            <p:spPr>
              <a:xfrm>
                <a:off x="-1" y="3992455"/>
                <a:ext cx="5880753" cy="2129686"/>
              </a:xfrm>
              <a:prstGeom prst="rect">
                <a:avLst/>
              </a:prstGeom>
              <a:blipFill>
                <a:blip r:embed="rId4"/>
                <a:stretch>
                  <a:fillRect l="-1554" t="-2006" r="-1554" b="-5731"/>
                </a:stretch>
              </a:blipFill>
            </p:spPr>
            <p:txBody>
              <a:bodyPr/>
              <a:lstStyle/>
              <a:p>
                <a:r>
                  <a:rPr lang="fr-FR">
                    <a:noFill/>
                  </a:rPr>
                  <a:t> </a:t>
                </a:r>
              </a:p>
            </p:txBody>
          </p:sp>
        </mc:Fallback>
      </mc:AlternateContent>
    </p:spTree>
    <p:extLst>
      <p:ext uri="{BB962C8B-B14F-4D97-AF65-F5344CB8AC3E}">
        <p14:creationId xmlns:p14="http://schemas.microsoft.com/office/powerpoint/2010/main" val="155407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65AD-28ED-FAE5-398C-A61B5BF45238}"/>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A31F2B3-998E-7A4F-BA3A-3855B1CD1275}"/>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8373808-6BFA-DAE1-B3CF-2AEED696F7D3}"/>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Exemple de mouvement – La chute libre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E939D434-29DE-865F-0C3D-7A402DAEBB79}"/>
                  </a:ext>
                </a:extLst>
              </p:cNvPr>
              <p:cNvSpPr txBox="1"/>
              <p:nvPr/>
            </p:nvSpPr>
            <p:spPr>
              <a:xfrm>
                <a:off x="-1" y="965452"/>
                <a:ext cx="9871587" cy="473296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est en chute libre s'il n'est soumis qu'à son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considère une petite bille en plomb de masse m est lâchée, sans vitesse initiale, à partir de l'origine d'un axe vertical </a:t>
                </a:r>
                <a14:m>
                  <m:oMath xmlns:m="http://schemas.openxmlformats.org/officeDocument/2006/math">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O</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k</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orienté vers le bas. Après un parcours d'une hauteur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la bille frappe le sol.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bille étant en plomb, la valeur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son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très grande par rapport à la valeur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poussée d'Archimède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Symbol" panose="05050102010706020507" pitchFamily="18" charset="2"/>
                            <a:ea typeface="Times New Roman" panose="02020603050405020304" pitchFamily="18" charset="0"/>
                            <a:cs typeface="Times New Roman" panose="02020603050405020304" pitchFamily="18" charset="0"/>
                          </a:rPr>
                          <m:t>P</m:t>
                        </m:r>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l'air. On peut donc négliger la poussée d'Archimède.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E939D434-29DE-865F-0C3D-7A402DAEBB79}"/>
                  </a:ext>
                </a:extLst>
              </p:cNvPr>
              <p:cNvSpPr txBox="1">
                <a:spLocks noRot="1" noChangeAspect="1" noMove="1" noResize="1" noEditPoints="1" noAdjustHandles="1" noChangeArrowheads="1" noChangeShapeType="1" noTextEdit="1"/>
              </p:cNvSpPr>
              <p:nvPr/>
            </p:nvSpPr>
            <p:spPr>
              <a:xfrm>
                <a:off x="-1" y="965452"/>
                <a:ext cx="9871587" cy="4732962"/>
              </a:xfrm>
              <a:prstGeom prst="rect">
                <a:avLst/>
              </a:prstGeom>
              <a:blipFill>
                <a:blip r:embed="rId2"/>
                <a:stretch>
                  <a:fillRect l="-926" r="-926" b="-1931"/>
                </a:stretch>
              </a:blipFill>
            </p:spPr>
            <p:txBody>
              <a:bodyPr/>
              <a:lstStyle/>
              <a:p>
                <a:r>
                  <a:rPr lang="fr-FR">
                    <a:noFill/>
                  </a:rPr>
                  <a:t> </a:t>
                </a:r>
              </a:p>
            </p:txBody>
          </p:sp>
        </mc:Fallback>
      </mc:AlternateContent>
      <p:pic>
        <p:nvPicPr>
          <p:cNvPr id="19" name="Image 18">
            <a:extLst>
              <a:ext uri="{FF2B5EF4-FFF2-40B4-BE49-F238E27FC236}">
                <a16:creationId xmlns:a16="http://schemas.microsoft.com/office/drawing/2014/main" id="{E7330694-0C5B-9798-DD44-E64A70455B2C}"/>
              </a:ext>
            </a:extLst>
          </p:cNvPr>
          <p:cNvPicPr>
            <a:picLocks noChangeAspect="1"/>
          </p:cNvPicPr>
          <p:nvPr/>
        </p:nvPicPr>
        <p:blipFill>
          <a:blip r:embed="rId3"/>
          <a:stretch>
            <a:fillRect/>
          </a:stretch>
        </p:blipFill>
        <p:spPr>
          <a:xfrm>
            <a:off x="10009238" y="787187"/>
            <a:ext cx="1953497" cy="5651188"/>
          </a:xfrm>
          <a:prstGeom prst="rect">
            <a:avLst/>
          </a:prstGeom>
          <a:solidFill>
            <a:schemeClr val="tx1"/>
          </a:solidFill>
        </p:spPr>
      </p:pic>
    </p:spTree>
    <p:extLst>
      <p:ext uri="{BB962C8B-B14F-4D97-AF65-F5344CB8AC3E}">
        <p14:creationId xmlns:p14="http://schemas.microsoft.com/office/powerpoint/2010/main" val="379203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ACE3-E948-AC97-BC1C-1BEF222E0F23}"/>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79A1B21-77D1-675D-3C9E-FABD177842E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9" name="Image 18">
            <a:extLst>
              <a:ext uri="{FF2B5EF4-FFF2-40B4-BE49-F238E27FC236}">
                <a16:creationId xmlns:a16="http://schemas.microsoft.com/office/drawing/2014/main" id="{FB087FBB-4649-2A6C-8BBC-928309285C87}"/>
              </a:ext>
            </a:extLst>
          </p:cNvPr>
          <p:cNvPicPr>
            <a:picLocks noChangeAspect="1"/>
          </p:cNvPicPr>
          <p:nvPr/>
        </p:nvPicPr>
        <p:blipFill>
          <a:blip r:embed="rId2"/>
          <a:stretch>
            <a:fillRect/>
          </a:stretch>
        </p:blipFill>
        <p:spPr>
          <a:xfrm>
            <a:off x="10009238" y="580712"/>
            <a:ext cx="1953497" cy="5651188"/>
          </a:xfrm>
          <a:prstGeom prst="rect">
            <a:avLst/>
          </a:prstGeom>
          <a:solidFill>
            <a:schemeClr val="tx1"/>
          </a:solidFill>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C5FAE163-23E3-F566-B76E-994DD562E0EC}"/>
                  </a:ext>
                </a:extLst>
              </p:cNvPr>
              <p:cNvSpPr txBox="1"/>
              <p:nvPr/>
            </p:nvSpPr>
            <p:spPr>
              <a:xfrm>
                <a:off x="-1" y="421978"/>
                <a:ext cx="9783097" cy="575785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 plus, la bille est petite, de forme sphérique, sa vitesse restera faible (hauteur de chute petite). Dans ces conditions, la force de frottement fluide exercée par l'air sur la surface de la bille est également négligeable par rapport au poids.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seule force agissant sur la bille est donc le poids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P</m:t>
                        </m:r>
                      </m:e>
                    </m:acc>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m:t>
                    </m:r>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g</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 chute est dite libre.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équations horaires du mouvement sont: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z</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den>
                      </m:f>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p>
                        <m:sSup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sup>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sup>
                      </m:sSup>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ZoneTexte 3">
                <a:extLst>
                  <a:ext uri="{FF2B5EF4-FFF2-40B4-BE49-F238E27FC236}">
                    <a16:creationId xmlns:a16="http://schemas.microsoft.com/office/drawing/2014/main" id="{C5FAE163-23E3-F566-B76E-994DD562E0EC}"/>
                  </a:ext>
                </a:extLst>
              </p:cNvPr>
              <p:cNvSpPr txBox="1">
                <a:spLocks noRot="1" noChangeAspect="1" noMove="1" noResize="1" noEditPoints="1" noAdjustHandles="1" noChangeArrowheads="1" noChangeShapeType="1" noTextEdit="1"/>
              </p:cNvSpPr>
              <p:nvPr/>
            </p:nvSpPr>
            <p:spPr>
              <a:xfrm>
                <a:off x="-1" y="421978"/>
                <a:ext cx="9783097" cy="5757858"/>
              </a:xfrm>
              <a:prstGeom prst="rect">
                <a:avLst/>
              </a:prstGeom>
              <a:blipFill>
                <a:blip r:embed="rId3"/>
                <a:stretch>
                  <a:fillRect l="-935" t="-741" r="-935"/>
                </a:stretch>
              </a:blipFill>
            </p:spPr>
            <p:txBody>
              <a:bodyPr/>
              <a:lstStyle/>
              <a:p>
                <a:r>
                  <a:rPr lang="fr-FR">
                    <a:noFill/>
                  </a:rPr>
                  <a:t> </a:t>
                </a:r>
              </a:p>
            </p:txBody>
          </p:sp>
        </mc:Fallback>
      </mc:AlternateContent>
    </p:spTree>
    <p:extLst>
      <p:ext uri="{BB962C8B-B14F-4D97-AF65-F5344CB8AC3E}">
        <p14:creationId xmlns:p14="http://schemas.microsoft.com/office/powerpoint/2010/main" val="166828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3D21-BDD4-CCE6-5071-3AFBFF0820C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48F770C-7C20-95B6-0C3E-1A171FEFFBC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4F49CDA-8284-6D9F-45B2-49EDFC1B1A96}"/>
              </a:ext>
            </a:extLst>
          </p:cNvPr>
          <p:cNvSpPr txBox="1"/>
          <p:nvPr/>
        </p:nvSpPr>
        <p:spPr>
          <a:xfrm>
            <a:off x="-1" y="0"/>
            <a:ext cx="11995355"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Exemple de mouvement – Mouvement parabolique d'un projectile</a:t>
            </a:r>
            <a:endParaRPr lang="fr-FR" sz="28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644C787-7C29-F339-BEB7-2787E1989785}"/>
                  </a:ext>
                </a:extLst>
              </p:cNvPr>
              <p:cNvSpPr txBox="1"/>
              <p:nvPr/>
            </p:nvSpPr>
            <p:spPr>
              <a:xfrm>
                <a:off x="0" y="775414"/>
                <a:ext cx="12113342" cy="629306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projectile tout corps lancé au voisinage de la Terre avec une vitesse initiale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faisant un angle </a:t>
                </a:r>
                <a:r>
                  <a:rPr lang="fr-FR" sz="2400" b="1" dirty="0">
                    <a:effectLst/>
                    <a:latin typeface="Symbol" panose="05050102010706020507" pitchFamily="18" charset="2"/>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avec l'horizontale.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En mécanique le mouvement d’un corps dépend de l’accélération (donc des forces) et des conditions initiales (vitesse et position).</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Le système étudié est le projectile dans le référentiel terrestre supposé galiléen. On y associe le repère cartésien </a:t>
                </a:r>
                <a14:m>
                  <m:oMath xmlns:m="http://schemas.openxmlformats.org/officeDocument/2006/math">
                    <m:r>
                      <m:rPr>
                        <m:nor/>
                      </m:rPr>
                      <a:rPr lang="fr-FR" sz="2400">
                        <a:effectLst/>
                        <a:latin typeface="Comic Sans MS" panose="030F0702030302020204" pitchFamily="66" charset="0"/>
                        <a:ea typeface="Times New Roman" panose="02020603050405020304" pitchFamily="18" charset="0"/>
                      </a:rPr>
                      <m:t>(</m:t>
                    </m:r>
                    <m:r>
                      <m:rPr>
                        <m:nor/>
                      </m:rPr>
                      <a:rPr lang="fr-FR" sz="2400">
                        <a:effectLst/>
                        <a:latin typeface="Comic Sans MS" panose="030F0702030302020204" pitchFamily="66" charset="0"/>
                        <a:ea typeface="Times New Roman" panose="02020603050405020304" pitchFamily="18" charset="0"/>
                      </a:rPr>
                      <m:t>O</m:t>
                    </m:r>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i</m:t>
                        </m:r>
                      </m:e>
                    </m:acc>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j</m:t>
                        </m:r>
                      </m:e>
                    </m:acc>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k</m:t>
                        </m:r>
                      </m:e>
                    </m:acc>
                    <m:r>
                      <m:rPr>
                        <m:nor/>
                      </m:rPr>
                      <a:rPr lang="fr-FR" sz="2400">
                        <a:effectLst/>
                        <a:latin typeface="Comic Sans MS" panose="030F0702030302020204" pitchFamily="66" charset="0"/>
                        <a:ea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projectile M (système) se déplaçant dans le référentiel Terrestre peut être soumis à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diverses forces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poussée d'Archimède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Symbol" panose="05050102010706020507" pitchFamily="18" charset="2"/>
                            <a:ea typeface="Times New Roman" panose="02020603050405020304" pitchFamily="18" charset="0"/>
                            <a:cs typeface="Times New Roman" panose="02020603050405020304" pitchFamily="18" charset="0"/>
                          </a:rPr>
                          <m:t>P</m:t>
                        </m:r>
                      </m:e>
                    </m:acc>
                    <m: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forces de frottement fluides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Toutefois, on ne tiendra compte ni de la poussée d'Archimède, ni de la force de frottement fluide exercée sur le projectile.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3644C787-7C29-F339-BEB7-2787E1989785}"/>
                  </a:ext>
                </a:extLst>
              </p:cNvPr>
              <p:cNvSpPr txBox="1">
                <a:spLocks noRot="1" noChangeAspect="1" noMove="1" noResize="1" noEditPoints="1" noAdjustHandles="1" noChangeArrowheads="1" noChangeShapeType="1" noTextEdit="1"/>
              </p:cNvSpPr>
              <p:nvPr/>
            </p:nvSpPr>
            <p:spPr>
              <a:xfrm>
                <a:off x="0" y="775414"/>
                <a:ext cx="12113342" cy="6293069"/>
              </a:xfrm>
              <a:prstGeom prst="rect">
                <a:avLst/>
              </a:prstGeom>
              <a:blipFill>
                <a:blip r:embed="rId2"/>
                <a:stretch>
                  <a:fillRect l="-755" t="-678" r="-755"/>
                </a:stretch>
              </a:blipFill>
            </p:spPr>
            <p:txBody>
              <a:bodyPr/>
              <a:lstStyle/>
              <a:p>
                <a:r>
                  <a:rPr lang="fr-FR">
                    <a:noFill/>
                  </a:rPr>
                  <a:t> </a:t>
                </a:r>
              </a:p>
            </p:txBody>
          </p:sp>
        </mc:Fallback>
      </mc:AlternateContent>
    </p:spTree>
    <p:extLst>
      <p:ext uri="{BB962C8B-B14F-4D97-AF65-F5344CB8AC3E}">
        <p14:creationId xmlns:p14="http://schemas.microsoft.com/office/powerpoint/2010/main" val="290156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2A7D-6358-4B91-AC28-C019E94EADC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4556F1C-478F-EEE4-2521-D6694A87A36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940AF9D7-17E2-8010-4DBD-6516FE21322E}"/>
              </a:ext>
            </a:extLst>
          </p:cNvPr>
          <p:cNvGrpSpPr/>
          <p:nvPr/>
        </p:nvGrpSpPr>
        <p:grpSpPr>
          <a:xfrm>
            <a:off x="78656" y="85564"/>
            <a:ext cx="12015021" cy="6669197"/>
            <a:chOff x="0" y="0"/>
            <a:chExt cx="3895083" cy="2228853"/>
          </a:xfrm>
        </p:grpSpPr>
        <p:grpSp>
          <p:nvGrpSpPr>
            <p:cNvPr id="3" name="Groupe 2">
              <a:extLst>
                <a:ext uri="{FF2B5EF4-FFF2-40B4-BE49-F238E27FC236}">
                  <a16:creationId xmlns:a16="http://schemas.microsoft.com/office/drawing/2014/main" id="{12D32FF9-C339-19FC-B0E8-FAC31261B94D}"/>
                </a:ext>
              </a:extLst>
            </p:cNvPr>
            <p:cNvGrpSpPr/>
            <p:nvPr/>
          </p:nvGrpSpPr>
          <p:grpSpPr>
            <a:xfrm>
              <a:off x="0" y="0"/>
              <a:ext cx="3895083" cy="2228853"/>
              <a:chOff x="0" y="0"/>
              <a:chExt cx="5501755" cy="3148347"/>
            </a:xfrm>
          </p:grpSpPr>
          <p:sp>
            <p:nvSpPr>
              <p:cNvPr id="5" name="Zone de texte 778">
                <a:extLst>
                  <a:ext uri="{FF2B5EF4-FFF2-40B4-BE49-F238E27FC236}">
                    <a16:creationId xmlns:a16="http://schemas.microsoft.com/office/drawing/2014/main" id="{9A394DF3-A985-D833-3F4E-07D4B6E0158D}"/>
                  </a:ext>
                </a:extLst>
              </p:cNvPr>
              <p:cNvSpPr txBox="1"/>
              <p:nvPr/>
            </p:nvSpPr>
            <p:spPr>
              <a:xfrm>
                <a:off x="368134" y="65309"/>
                <a:ext cx="178335" cy="331806"/>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779">
                <a:extLst>
                  <a:ext uri="{FF2B5EF4-FFF2-40B4-BE49-F238E27FC236}">
                    <a16:creationId xmlns:a16="http://schemas.microsoft.com/office/drawing/2014/main" id="{4CB43E15-BEE5-5219-EB67-470FDA981362}"/>
                  </a:ext>
                </a:extLst>
              </p:cNvPr>
              <p:cNvSpPr txBox="1"/>
              <p:nvPr/>
            </p:nvSpPr>
            <p:spPr>
              <a:xfrm>
                <a:off x="5284497" y="2832091"/>
                <a:ext cx="217234" cy="31606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x</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EA7CAB2D-3E3D-837D-9612-B5360F9637AD}"/>
                  </a:ext>
                </a:extLst>
              </p:cNvPr>
              <p:cNvGrpSpPr/>
              <p:nvPr/>
            </p:nvGrpSpPr>
            <p:grpSpPr>
              <a:xfrm>
                <a:off x="0" y="0"/>
                <a:ext cx="5501755" cy="3148347"/>
                <a:chOff x="0" y="0"/>
                <a:chExt cx="5501755" cy="3148347"/>
              </a:xfrm>
            </p:grpSpPr>
            <p:grpSp>
              <p:nvGrpSpPr>
                <p:cNvPr id="8" name="Groupe 7">
                  <a:extLst>
                    <a:ext uri="{FF2B5EF4-FFF2-40B4-BE49-F238E27FC236}">
                      <a16:creationId xmlns:a16="http://schemas.microsoft.com/office/drawing/2014/main" id="{FE428C12-F56C-4C88-A77C-AD80EFF81E71}"/>
                    </a:ext>
                  </a:extLst>
                </p:cNvPr>
                <p:cNvGrpSpPr/>
                <p:nvPr/>
              </p:nvGrpSpPr>
              <p:grpSpPr>
                <a:xfrm>
                  <a:off x="290945" y="71252"/>
                  <a:ext cx="5210810" cy="2761013"/>
                  <a:chOff x="0" y="0"/>
                  <a:chExt cx="5210810" cy="2761013"/>
                </a:xfrm>
              </p:grpSpPr>
              <p:cxnSp>
                <p:nvCxnSpPr>
                  <p:cNvPr id="27" name="Connecteur droit avec flèche 26">
                    <a:extLst>
                      <a:ext uri="{FF2B5EF4-FFF2-40B4-BE49-F238E27FC236}">
                        <a16:creationId xmlns:a16="http://schemas.microsoft.com/office/drawing/2014/main" id="{83EF511D-8D15-9B1A-41AC-5450E95544BE}"/>
                      </a:ext>
                    </a:extLst>
                  </p:cNvPr>
                  <p:cNvCxnSpPr/>
                  <p:nvPr/>
                </p:nvCxnSpPr>
                <p:spPr>
                  <a:xfrm flipV="1">
                    <a:off x="0" y="2755075"/>
                    <a:ext cx="5210810" cy="1905"/>
                  </a:xfrm>
                  <a:prstGeom prst="straightConnector1">
                    <a:avLst/>
                  </a:prstGeom>
                  <a:noFill/>
                  <a:ln w="38100" cap="flat" cmpd="sng" algn="ctr">
                    <a:solidFill>
                      <a:schemeClr val="tx1"/>
                    </a:solidFill>
                    <a:prstDash val="solid"/>
                    <a:tailEnd type="arrow"/>
                  </a:ln>
                  <a:effectLst/>
                </p:spPr>
              </p:cxnSp>
              <p:cxnSp>
                <p:nvCxnSpPr>
                  <p:cNvPr id="28" name="Connecteur droit avec flèche 27">
                    <a:extLst>
                      <a:ext uri="{FF2B5EF4-FFF2-40B4-BE49-F238E27FC236}">
                        <a16:creationId xmlns:a16="http://schemas.microsoft.com/office/drawing/2014/main" id="{0C3177CD-D51A-10B0-66BE-A96DFF87BA73}"/>
                      </a:ext>
                    </a:extLst>
                  </p:cNvPr>
                  <p:cNvCxnSpPr/>
                  <p:nvPr/>
                </p:nvCxnSpPr>
                <p:spPr>
                  <a:xfrm flipV="1">
                    <a:off x="0" y="0"/>
                    <a:ext cx="0" cy="2753236"/>
                  </a:xfrm>
                  <a:prstGeom prst="straightConnector1">
                    <a:avLst/>
                  </a:prstGeom>
                  <a:noFill/>
                  <a:ln w="38100" cap="flat" cmpd="sng" algn="ctr">
                    <a:solidFill>
                      <a:schemeClr val="tx1"/>
                    </a:solidFill>
                    <a:prstDash val="solid"/>
                    <a:tailEnd type="arrow"/>
                  </a:ln>
                  <a:effectLst/>
                </p:spPr>
              </p:cxnSp>
              <p:sp>
                <p:nvSpPr>
                  <p:cNvPr id="29" name="Forme libre 97">
                    <a:extLst>
                      <a:ext uri="{FF2B5EF4-FFF2-40B4-BE49-F238E27FC236}">
                        <a16:creationId xmlns:a16="http://schemas.microsoft.com/office/drawing/2014/main" id="{ECB5545A-CD2E-AC0E-C263-CC22262A72E8}"/>
                      </a:ext>
                    </a:extLst>
                  </p:cNvPr>
                  <p:cNvSpPr/>
                  <p:nvPr/>
                </p:nvSpPr>
                <p:spPr>
                  <a:xfrm>
                    <a:off x="0" y="546265"/>
                    <a:ext cx="5070764" cy="2214748"/>
                  </a:xfrm>
                  <a:custGeom>
                    <a:avLst/>
                    <a:gdLst>
                      <a:gd name="connsiteX0" fmla="*/ 0 w 5070764"/>
                      <a:gd name="connsiteY0" fmla="*/ 2214748 h 2214748"/>
                      <a:gd name="connsiteX1" fmla="*/ 2541320 w 5070764"/>
                      <a:gd name="connsiteY1" fmla="*/ 0 h 2214748"/>
                      <a:gd name="connsiteX2" fmla="*/ 5070764 w 5070764"/>
                      <a:gd name="connsiteY2" fmla="*/ 2208810 h 2214748"/>
                    </a:gdLst>
                    <a:ahLst/>
                    <a:cxnLst>
                      <a:cxn ang="0">
                        <a:pos x="connsiteX0" y="connsiteY0"/>
                      </a:cxn>
                      <a:cxn ang="0">
                        <a:pos x="connsiteX1" y="connsiteY1"/>
                      </a:cxn>
                      <a:cxn ang="0">
                        <a:pos x="connsiteX2" y="connsiteY2"/>
                      </a:cxn>
                    </a:cxnLst>
                    <a:rect l="l" t="t" r="r" b="b"/>
                    <a:pathLst>
                      <a:path w="5070764" h="2214748">
                        <a:moveTo>
                          <a:pt x="0" y="2214748"/>
                        </a:moveTo>
                        <a:cubicBezTo>
                          <a:pt x="848096" y="1107869"/>
                          <a:pt x="1696193" y="990"/>
                          <a:pt x="2541320" y="0"/>
                        </a:cubicBezTo>
                        <a:cubicBezTo>
                          <a:pt x="3386447" y="-990"/>
                          <a:pt x="4228605" y="1103910"/>
                          <a:pt x="5070764" y="2208810"/>
                        </a:cubicBezTo>
                      </a:path>
                    </a:pathLst>
                  </a:custGeom>
                  <a:noFill/>
                  <a:ln w="38100"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nvGrpSpPr>
                <p:cNvPr id="9" name="Groupe 8">
                  <a:extLst>
                    <a:ext uri="{FF2B5EF4-FFF2-40B4-BE49-F238E27FC236}">
                      <a16:creationId xmlns:a16="http://schemas.microsoft.com/office/drawing/2014/main" id="{7ECC946F-8A90-D737-CAAC-46A0719813A6}"/>
                    </a:ext>
                  </a:extLst>
                </p:cNvPr>
                <p:cNvGrpSpPr/>
                <p:nvPr/>
              </p:nvGrpSpPr>
              <p:grpSpPr>
                <a:xfrm>
                  <a:off x="0" y="0"/>
                  <a:ext cx="3063053" cy="3148347"/>
                  <a:chOff x="0" y="0"/>
                  <a:chExt cx="3063053" cy="3148347"/>
                </a:xfrm>
              </p:grpSpPr>
              <p:sp>
                <p:nvSpPr>
                  <p:cNvPr id="10" name="Arc 9">
                    <a:extLst>
                      <a:ext uri="{FF2B5EF4-FFF2-40B4-BE49-F238E27FC236}">
                        <a16:creationId xmlns:a16="http://schemas.microsoft.com/office/drawing/2014/main" id="{9BC18C29-F349-5746-80F6-929D0BF6AF8D}"/>
                      </a:ext>
                    </a:extLst>
                  </p:cNvPr>
                  <p:cNvSpPr/>
                  <p:nvPr/>
                </p:nvSpPr>
                <p:spPr>
                  <a:xfrm>
                    <a:off x="0" y="2523507"/>
                    <a:ext cx="577850" cy="624840"/>
                  </a:xfrm>
                  <a:prstGeom prst="arc">
                    <a:avLst>
                      <a:gd name="adj1" fmla="val 18325936"/>
                      <a:gd name="adj2" fmla="val 0"/>
                    </a:avLst>
                  </a:prstGeom>
                  <a:noFill/>
                  <a:ln w="38100" cap="flat" cmpd="sng" algn="ctr">
                    <a:solidFill>
                      <a:srgbClr val="9BBB59"/>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Zone de texte 787">
                    <a:extLst>
                      <a:ext uri="{FF2B5EF4-FFF2-40B4-BE49-F238E27FC236}">
                        <a16:creationId xmlns:a16="http://schemas.microsoft.com/office/drawing/2014/main" id="{EAF98706-B82D-5E9F-0661-B7A3834EA768}"/>
                      </a:ext>
                    </a:extLst>
                  </p:cNvPr>
                  <p:cNvSpPr txBox="1"/>
                  <p:nvPr/>
                </p:nvSpPr>
                <p:spPr>
                  <a:xfrm>
                    <a:off x="577835" y="2431990"/>
                    <a:ext cx="269214" cy="39103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b="1">
                        <a:solidFill>
                          <a:srgbClr val="76923C"/>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Zone de texte 788">
                        <a:extLst>
                          <a:ext uri="{FF2B5EF4-FFF2-40B4-BE49-F238E27FC236}">
                            <a16:creationId xmlns:a16="http://schemas.microsoft.com/office/drawing/2014/main" id="{929B704B-A0D4-CF08-F7EA-9C1CF88122AB}"/>
                          </a:ext>
                        </a:extLst>
                      </p:cNvPr>
                      <p:cNvSpPr txBox="1"/>
                      <p:nvPr/>
                    </p:nvSpPr>
                    <p:spPr>
                      <a:xfrm>
                        <a:off x="469030" y="1813861"/>
                        <a:ext cx="299260" cy="4293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788">
                        <a:extLst>
                          <a:ext uri="{FF2B5EF4-FFF2-40B4-BE49-F238E27FC236}">
                            <a16:creationId xmlns:a16="http://schemas.microsoft.com/office/drawing/2014/main" id="{929B704B-A0D4-CF08-F7EA-9C1CF88122AB}"/>
                          </a:ext>
                        </a:extLst>
                      </p:cNvPr>
                      <p:cNvSpPr txBox="1">
                        <a:spLocks noRot="1" noChangeAspect="1" noMove="1" noResize="1" noEditPoints="1" noAdjustHandles="1" noChangeArrowheads="1" noChangeShapeType="1" noTextEdit="1"/>
                      </p:cNvSpPr>
                      <p:nvPr/>
                    </p:nvSpPr>
                    <p:spPr>
                      <a:xfrm>
                        <a:off x="469030" y="1813861"/>
                        <a:ext cx="299260" cy="429373"/>
                      </a:xfrm>
                      <a:prstGeom prst="rect">
                        <a:avLst/>
                      </a:prstGeom>
                      <a:blipFill>
                        <a:blip r:embed="rId2"/>
                        <a:stretch>
                          <a:fillRect/>
                        </a:stretch>
                      </a:blipFill>
                      <a:ln w="38100">
                        <a:noFill/>
                      </a:ln>
                      <a:effectLst/>
                    </p:spPr>
                    <p:txBody>
                      <a:bodyPr/>
                      <a:lstStyle/>
                      <a:p>
                        <a:r>
                          <a:rPr lang="fr-FR">
                            <a:noFill/>
                          </a:rPr>
                          <a:t> </a:t>
                        </a:r>
                      </a:p>
                    </p:txBody>
                  </p:sp>
                </mc:Fallback>
              </mc:AlternateContent>
              <p:grpSp>
                <p:nvGrpSpPr>
                  <p:cNvPr id="13" name="Groupe 12">
                    <a:extLst>
                      <a:ext uri="{FF2B5EF4-FFF2-40B4-BE49-F238E27FC236}">
                        <a16:creationId xmlns:a16="http://schemas.microsoft.com/office/drawing/2014/main" id="{1E3A32B7-542D-CB8E-87DD-5B1ACB64CC47}"/>
                      </a:ext>
                    </a:extLst>
                  </p:cNvPr>
                  <p:cNvGrpSpPr/>
                  <p:nvPr/>
                </p:nvGrpSpPr>
                <p:grpSpPr>
                  <a:xfrm>
                    <a:off x="290945" y="0"/>
                    <a:ext cx="2772108" cy="2823201"/>
                    <a:chOff x="0" y="0"/>
                    <a:chExt cx="2772108" cy="2823201"/>
                  </a:xfrm>
                </p:grpSpPr>
                <p:grpSp>
                  <p:nvGrpSpPr>
                    <p:cNvPr id="14" name="Groupe 13">
                      <a:extLst>
                        <a:ext uri="{FF2B5EF4-FFF2-40B4-BE49-F238E27FC236}">
                          <a16:creationId xmlns:a16="http://schemas.microsoft.com/office/drawing/2014/main" id="{0A50AA06-2EB9-3BF5-27FE-891B05B858D9}"/>
                        </a:ext>
                      </a:extLst>
                    </p:cNvPr>
                    <p:cNvGrpSpPr/>
                    <p:nvPr/>
                  </p:nvGrpSpPr>
                  <p:grpSpPr>
                    <a:xfrm>
                      <a:off x="0" y="0"/>
                      <a:ext cx="2708647" cy="2823201"/>
                      <a:chOff x="0" y="0"/>
                      <a:chExt cx="2708647" cy="2823201"/>
                    </a:xfrm>
                  </p:grpSpPr>
                  <p:sp>
                    <p:nvSpPr>
                      <p:cNvPr id="20" name="Ellipse 19">
                        <a:extLst>
                          <a:ext uri="{FF2B5EF4-FFF2-40B4-BE49-F238E27FC236}">
                            <a16:creationId xmlns:a16="http://schemas.microsoft.com/office/drawing/2014/main" id="{C914FBC6-067C-6B97-EA2D-0F2E904FDBE0}"/>
                          </a:ext>
                        </a:extLst>
                      </p:cNvPr>
                      <p:cNvSpPr/>
                      <p:nvPr/>
                    </p:nvSpPr>
                    <p:spPr>
                      <a:xfrm>
                        <a:off x="1983180" y="611579"/>
                        <a:ext cx="217170" cy="21717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381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nvGrpSpPr>
                      <p:cNvPr id="21" name="Groupe 20">
                        <a:extLst>
                          <a:ext uri="{FF2B5EF4-FFF2-40B4-BE49-F238E27FC236}">
                            <a16:creationId xmlns:a16="http://schemas.microsoft.com/office/drawing/2014/main" id="{3C82B539-452F-6923-A61A-3159D3BFAA1D}"/>
                          </a:ext>
                        </a:extLst>
                      </p:cNvPr>
                      <p:cNvGrpSpPr/>
                      <p:nvPr/>
                    </p:nvGrpSpPr>
                    <p:grpSpPr>
                      <a:xfrm>
                        <a:off x="0" y="0"/>
                        <a:ext cx="2708647" cy="2823201"/>
                        <a:chOff x="0" y="0"/>
                        <a:chExt cx="2708647" cy="2823201"/>
                      </a:xfrm>
                    </p:grpSpPr>
                    <p:cxnSp>
                      <p:nvCxnSpPr>
                        <p:cNvPr id="22" name="Connecteur droit avec flèche 21">
                          <a:extLst>
                            <a:ext uri="{FF2B5EF4-FFF2-40B4-BE49-F238E27FC236}">
                              <a16:creationId xmlns:a16="http://schemas.microsoft.com/office/drawing/2014/main" id="{D65CF5E2-4AB9-3DB4-EA2A-E847634BBAB9}"/>
                            </a:ext>
                          </a:extLst>
                        </p:cNvPr>
                        <p:cNvCxnSpPr/>
                        <p:nvPr/>
                      </p:nvCxnSpPr>
                      <p:spPr>
                        <a:xfrm flipV="1">
                          <a:off x="0" y="1662545"/>
                          <a:ext cx="795606" cy="1160656"/>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23" name="Connecteur droit avec flèche 22">
                          <a:extLst>
                            <a:ext uri="{FF2B5EF4-FFF2-40B4-BE49-F238E27FC236}">
                              <a16:creationId xmlns:a16="http://schemas.microsoft.com/office/drawing/2014/main" id="{262C9F3E-7F42-2DFA-ACC5-7C57FAFE01E4}"/>
                            </a:ext>
                          </a:extLst>
                        </p:cNvPr>
                        <p:cNvCxnSpPr/>
                        <p:nvPr/>
                      </p:nvCxnSpPr>
                      <p:spPr>
                        <a:xfrm>
                          <a:off x="2095995" y="724395"/>
                          <a:ext cx="0" cy="904875"/>
                        </a:xfrm>
                        <a:prstGeom prst="straightConnector1">
                          <a:avLst/>
                        </a:prstGeom>
                        <a:noFill/>
                        <a:ln w="381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24" name="Connecteur droit avec flèche 23">
                          <a:extLst>
                            <a:ext uri="{FF2B5EF4-FFF2-40B4-BE49-F238E27FC236}">
                              <a16:creationId xmlns:a16="http://schemas.microsoft.com/office/drawing/2014/main" id="{7EDFC6B9-B047-E43A-4AB1-39C8E8F37B43}"/>
                            </a:ext>
                          </a:extLst>
                        </p:cNvPr>
                        <p:cNvCxnSpPr/>
                        <p:nvPr/>
                      </p:nvCxnSpPr>
                      <p:spPr>
                        <a:xfrm flipV="1">
                          <a:off x="2095995" y="0"/>
                          <a:ext cx="0" cy="723694"/>
                        </a:xfrm>
                        <a:prstGeom prst="straightConnector1">
                          <a:avLst/>
                        </a:prstGeom>
                        <a:noFill/>
                        <a:ln w="38100" cap="flat" cmpd="sng" algn="ctr">
                          <a:solidFill>
                            <a:srgbClr val="F79646"/>
                          </a:solidFill>
                          <a:prstDash val="solid"/>
                          <a:tailEnd type="arrow"/>
                        </a:ln>
                        <a:effectLst>
                          <a:outerShdw blurRad="40000" dist="20000" dir="5400000" rotWithShape="0">
                            <a:srgbClr val="000000">
                              <a:alpha val="38000"/>
                            </a:srgbClr>
                          </a:outerShdw>
                        </a:effectLst>
                      </p:spPr>
                    </p:cxnSp>
                    <p:cxnSp>
                      <p:nvCxnSpPr>
                        <p:cNvPr id="25" name="Connecteur droit avec flèche 24">
                          <a:extLst>
                            <a:ext uri="{FF2B5EF4-FFF2-40B4-BE49-F238E27FC236}">
                              <a16:creationId xmlns:a16="http://schemas.microsoft.com/office/drawing/2014/main" id="{0D2E8FE7-3266-07AE-4978-9E72715C2A32}"/>
                            </a:ext>
                          </a:extLst>
                        </p:cNvPr>
                        <p:cNvCxnSpPr/>
                        <p:nvPr/>
                      </p:nvCxnSpPr>
                      <p:spPr>
                        <a:xfrm flipH="1">
                          <a:off x="1514104" y="718457"/>
                          <a:ext cx="575912" cy="259509"/>
                        </a:xfrm>
                        <a:prstGeom prst="straightConnector1">
                          <a:avLst/>
                        </a:prstGeom>
                        <a:noFill/>
                        <a:ln w="38100" cap="flat" cmpd="sng" algn="ctr">
                          <a:solidFill>
                            <a:srgbClr val="7030A0"/>
                          </a:solidFill>
                          <a:prstDash val="solid"/>
                          <a:tailEnd type="arrow"/>
                        </a:ln>
                        <a:effectLst>
                          <a:outerShdw blurRad="40000" dist="20000" dir="5400000" rotWithShape="0">
                            <a:srgbClr val="000000">
                              <a:alpha val="38000"/>
                            </a:srgbClr>
                          </a:outerShdw>
                        </a:effectLst>
                      </p:spPr>
                    </p:cxnSp>
                    <p:cxnSp>
                      <p:nvCxnSpPr>
                        <p:cNvPr id="26" name="Connecteur droit avec flèche 25">
                          <a:extLst>
                            <a:ext uri="{FF2B5EF4-FFF2-40B4-BE49-F238E27FC236}">
                              <a16:creationId xmlns:a16="http://schemas.microsoft.com/office/drawing/2014/main" id="{97C282EE-3305-9178-A238-CE8DF48E7827}"/>
                            </a:ext>
                          </a:extLst>
                        </p:cNvPr>
                        <p:cNvCxnSpPr/>
                        <p:nvPr/>
                      </p:nvCxnSpPr>
                      <p:spPr>
                        <a:xfrm flipV="1">
                          <a:off x="2084120" y="469075"/>
                          <a:ext cx="624527" cy="253159"/>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grpSp>
                </p:grpSp>
                <p:grpSp>
                  <p:nvGrpSpPr>
                    <p:cNvPr id="15" name="Groupe 14">
                      <a:extLst>
                        <a:ext uri="{FF2B5EF4-FFF2-40B4-BE49-F238E27FC236}">
                          <a16:creationId xmlns:a16="http://schemas.microsoft.com/office/drawing/2014/main" id="{E71C17B6-2D7D-5878-8530-F5A511C793B6}"/>
                        </a:ext>
                      </a:extLst>
                    </p:cNvPr>
                    <p:cNvGrpSpPr/>
                    <p:nvPr/>
                  </p:nvGrpSpPr>
                  <p:grpSpPr>
                    <a:xfrm>
                      <a:off x="1579145" y="4211"/>
                      <a:ext cx="1192963" cy="1329047"/>
                      <a:chOff x="-47775" y="-138293"/>
                      <a:chExt cx="1192963" cy="1329047"/>
                    </a:xfrm>
                  </p:grpSpPr>
                  <mc:AlternateContent xmlns:mc="http://schemas.openxmlformats.org/markup-compatibility/2006" xmlns:a14="http://schemas.microsoft.com/office/drawing/2010/main">
                    <mc:Choice Requires="a14">
                      <p:sp>
                        <p:nvSpPr>
                          <p:cNvPr id="16" name="Zone de texte 799">
                            <a:extLst>
                              <a:ext uri="{FF2B5EF4-FFF2-40B4-BE49-F238E27FC236}">
                                <a16:creationId xmlns:a16="http://schemas.microsoft.com/office/drawing/2014/main" id="{BDBBF17D-C03E-07F0-B349-B15FB709BA71}"/>
                              </a:ext>
                            </a:extLst>
                          </p:cNvPr>
                          <p:cNvSpPr txBox="1"/>
                          <p:nvPr/>
                        </p:nvSpPr>
                        <p:spPr>
                          <a:xfrm>
                            <a:off x="480712" y="751367"/>
                            <a:ext cx="389755" cy="43938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 de texte 799">
                            <a:extLst>
                              <a:ext uri="{FF2B5EF4-FFF2-40B4-BE49-F238E27FC236}">
                                <a16:creationId xmlns:a16="http://schemas.microsoft.com/office/drawing/2014/main" id="{BDBBF17D-C03E-07F0-B349-B15FB709BA71}"/>
                              </a:ext>
                            </a:extLst>
                          </p:cNvPr>
                          <p:cNvSpPr txBox="1">
                            <a:spLocks noRot="1" noChangeAspect="1" noMove="1" noResize="1" noEditPoints="1" noAdjustHandles="1" noChangeArrowheads="1" noChangeShapeType="1" noTextEdit="1"/>
                          </p:cNvSpPr>
                          <p:nvPr/>
                        </p:nvSpPr>
                        <p:spPr>
                          <a:xfrm>
                            <a:off x="480712" y="751367"/>
                            <a:ext cx="389755" cy="439387"/>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 de texte 800">
                            <a:extLst>
                              <a:ext uri="{FF2B5EF4-FFF2-40B4-BE49-F238E27FC236}">
                                <a16:creationId xmlns:a16="http://schemas.microsoft.com/office/drawing/2014/main" id="{E11880CC-66D6-10E1-1F88-B3A96B667B8C}"/>
                              </a:ext>
                            </a:extLst>
                          </p:cNvPr>
                          <p:cNvSpPr txBox="1"/>
                          <p:nvPr/>
                        </p:nvSpPr>
                        <p:spPr>
                          <a:xfrm>
                            <a:off x="-47775" y="266099"/>
                            <a:ext cx="364019" cy="3861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smtClean="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m:t>f</m:t>
                                      </m:r>
                                    </m:e>
                                  </m:acc>
                                </m:oMath>
                              </m:oMathPara>
                            </a14:m>
                            <a:endParaRPr lang="fr-FR" sz="3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Zone de texte 800">
                            <a:extLst>
                              <a:ext uri="{FF2B5EF4-FFF2-40B4-BE49-F238E27FC236}">
                                <a16:creationId xmlns:a16="http://schemas.microsoft.com/office/drawing/2014/main" id="{E11880CC-66D6-10E1-1F88-B3A96B667B8C}"/>
                              </a:ext>
                            </a:extLst>
                          </p:cNvPr>
                          <p:cNvSpPr txBox="1">
                            <a:spLocks noRot="1" noChangeAspect="1" noMove="1" noResize="1" noEditPoints="1" noAdjustHandles="1" noChangeArrowheads="1" noChangeShapeType="1" noTextEdit="1"/>
                          </p:cNvSpPr>
                          <p:nvPr/>
                        </p:nvSpPr>
                        <p:spPr>
                          <a:xfrm>
                            <a:off x="-47775" y="266099"/>
                            <a:ext cx="364019" cy="386173"/>
                          </a:xfrm>
                          <a:prstGeom prst="rect">
                            <a:avLst/>
                          </a:prstGeom>
                          <a:blipFill>
                            <a:blip r:embed="rId4"/>
                            <a:stretch>
                              <a:fillRect/>
                            </a:stretch>
                          </a:blipFill>
                          <a:ln w="3810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 de texte 801">
                            <a:extLst>
                              <a:ext uri="{FF2B5EF4-FFF2-40B4-BE49-F238E27FC236}">
                                <a16:creationId xmlns:a16="http://schemas.microsoft.com/office/drawing/2014/main" id="{66D734DE-2289-3AD7-0FB9-C2857BB00F31}"/>
                              </a:ext>
                            </a:extLst>
                          </p:cNvPr>
                          <p:cNvSpPr txBox="1"/>
                          <p:nvPr/>
                        </p:nvSpPr>
                        <p:spPr>
                          <a:xfrm>
                            <a:off x="480712" y="-138293"/>
                            <a:ext cx="300549" cy="39281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E36C0A"/>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E36C0A"/>
                                          </a:solidFill>
                                          <a:effectLst/>
                                          <a:latin typeface="Symbol" panose="05050102010706020507" pitchFamily="18" charset="2"/>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Zone de texte 801">
                            <a:extLst>
                              <a:ext uri="{FF2B5EF4-FFF2-40B4-BE49-F238E27FC236}">
                                <a16:creationId xmlns:a16="http://schemas.microsoft.com/office/drawing/2014/main" id="{66D734DE-2289-3AD7-0FB9-C2857BB00F31}"/>
                              </a:ext>
                            </a:extLst>
                          </p:cNvPr>
                          <p:cNvSpPr txBox="1">
                            <a:spLocks noRot="1" noChangeAspect="1" noMove="1" noResize="1" noEditPoints="1" noAdjustHandles="1" noChangeArrowheads="1" noChangeShapeType="1" noTextEdit="1"/>
                          </p:cNvSpPr>
                          <p:nvPr/>
                        </p:nvSpPr>
                        <p:spPr>
                          <a:xfrm>
                            <a:off x="480712" y="-138293"/>
                            <a:ext cx="300549" cy="392813"/>
                          </a:xfrm>
                          <a:prstGeom prst="rect">
                            <a:avLst/>
                          </a:prstGeom>
                          <a:blipFill>
                            <a:blip r:embed="rId5"/>
                            <a:stretch>
                              <a:fillRect/>
                            </a:stretch>
                          </a:blipFill>
                          <a:ln w="3810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 de texte 802">
                            <a:extLst>
                              <a:ext uri="{FF2B5EF4-FFF2-40B4-BE49-F238E27FC236}">
                                <a16:creationId xmlns:a16="http://schemas.microsoft.com/office/drawing/2014/main" id="{EC5228F0-ACFA-58A8-35F0-52FB6CCDC0FC}"/>
                              </a:ext>
                            </a:extLst>
                          </p:cNvPr>
                          <p:cNvSpPr txBox="1"/>
                          <p:nvPr/>
                        </p:nvSpPr>
                        <p:spPr>
                          <a:xfrm>
                            <a:off x="842883" y="-37194"/>
                            <a:ext cx="302305" cy="362974"/>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Zone de texte 802">
                            <a:extLst>
                              <a:ext uri="{FF2B5EF4-FFF2-40B4-BE49-F238E27FC236}">
                                <a16:creationId xmlns:a16="http://schemas.microsoft.com/office/drawing/2014/main" id="{EC5228F0-ACFA-58A8-35F0-52FB6CCDC0FC}"/>
                              </a:ext>
                            </a:extLst>
                          </p:cNvPr>
                          <p:cNvSpPr txBox="1">
                            <a:spLocks noRot="1" noChangeAspect="1" noMove="1" noResize="1" noEditPoints="1" noAdjustHandles="1" noChangeArrowheads="1" noChangeShapeType="1" noTextEdit="1"/>
                          </p:cNvSpPr>
                          <p:nvPr/>
                        </p:nvSpPr>
                        <p:spPr>
                          <a:xfrm>
                            <a:off x="842883" y="-37194"/>
                            <a:ext cx="302305" cy="362974"/>
                          </a:xfrm>
                          <a:prstGeom prst="rect">
                            <a:avLst/>
                          </a:prstGeom>
                          <a:blipFill>
                            <a:blip r:embed="rId6"/>
                            <a:stretch>
                              <a:fillRect/>
                            </a:stretch>
                          </a:blipFill>
                          <a:ln w="38100">
                            <a:noFill/>
                          </a:ln>
                          <a:effectLst/>
                        </p:spPr>
                        <p:txBody>
                          <a:bodyPr/>
                          <a:lstStyle/>
                          <a:p>
                            <a:r>
                              <a:rPr lang="fr-FR">
                                <a:noFill/>
                              </a:rPr>
                              <a:t> </a:t>
                            </a:r>
                          </a:p>
                        </p:txBody>
                      </p:sp>
                    </mc:Fallback>
                  </mc:AlternateContent>
                </p:grpSp>
              </p:grpSp>
            </p:grpSp>
          </p:grpSp>
        </p:grpSp>
        <p:sp>
          <p:nvSpPr>
            <p:cNvPr id="4" name="Zone de texte 804">
              <a:extLst>
                <a:ext uri="{FF2B5EF4-FFF2-40B4-BE49-F238E27FC236}">
                  <a16:creationId xmlns:a16="http://schemas.microsoft.com/office/drawing/2014/main" id="{FA024D73-27A2-C64C-679B-A972F8FB230A}"/>
                </a:ext>
              </a:extLst>
            </p:cNvPr>
            <p:cNvSpPr txBox="1"/>
            <p:nvPr/>
          </p:nvSpPr>
          <p:spPr>
            <a:xfrm>
              <a:off x="25400" y="1949450"/>
              <a:ext cx="177800" cy="2546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O</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0" name="Connecteur droit avec flèche 29">
            <a:extLst>
              <a:ext uri="{FF2B5EF4-FFF2-40B4-BE49-F238E27FC236}">
                <a16:creationId xmlns:a16="http://schemas.microsoft.com/office/drawing/2014/main" id="{7124DFD4-0489-139C-6C40-12B2523DE456}"/>
              </a:ext>
            </a:extLst>
          </p:cNvPr>
          <p:cNvCxnSpPr>
            <a:cxnSpLocks/>
          </p:cNvCxnSpPr>
          <p:nvPr/>
        </p:nvCxnSpPr>
        <p:spPr>
          <a:xfrm>
            <a:off x="2451523" y="906998"/>
            <a:ext cx="0" cy="167147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31" name="Zone de texte 2">
                <a:extLst>
                  <a:ext uri="{FF2B5EF4-FFF2-40B4-BE49-F238E27FC236}">
                    <a16:creationId xmlns:a16="http://schemas.microsoft.com/office/drawing/2014/main" id="{8298F901-9868-9357-4277-6491542CA326}"/>
                  </a:ext>
                </a:extLst>
              </p:cNvPr>
              <p:cNvSpPr txBox="1"/>
              <p:nvPr/>
            </p:nvSpPr>
            <p:spPr>
              <a:xfrm>
                <a:off x="2076978" y="1288250"/>
                <a:ext cx="191770" cy="2108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Zone de texte 2">
                <a:extLst>
                  <a:ext uri="{FF2B5EF4-FFF2-40B4-BE49-F238E27FC236}">
                    <a16:creationId xmlns:a16="http://schemas.microsoft.com/office/drawing/2014/main" id="{8298F901-9868-9357-4277-6491542CA326}"/>
                  </a:ext>
                </a:extLst>
              </p:cNvPr>
              <p:cNvSpPr txBox="1">
                <a:spLocks noRot="1" noChangeAspect="1" noMove="1" noResize="1" noEditPoints="1" noAdjustHandles="1" noChangeArrowheads="1" noChangeShapeType="1" noTextEdit="1"/>
              </p:cNvSpPr>
              <p:nvPr/>
            </p:nvSpPr>
            <p:spPr>
              <a:xfrm>
                <a:off x="2076978" y="1288250"/>
                <a:ext cx="191770" cy="210820"/>
              </a:xfrm>
              <a:prstGeom prst="rect">
                <a:avLst/>
              </a:prstGeom>
              <a:blipFill>
                <a:blip r:embed="rId7"/>
                <a:stretch>
                  <a:fillRect l="-32258" b="-142857"/>
                </a:stretch>
              </a:blipFill>
              <a:ln w="6350">
                <a:noFill/>
              </a:ln>
              <a:effectLst/>
            </p:spPr>
            <p:txBody>
              <a:bodyPr/>
              <a:lstStyle/>
              <a:p>
                <a:r>
                  <a:rPr lang="fr-FR">
                    <a:noFill/>
                  </a:rPr>
                  <a:t> </a:t>
                </a:r>
              </a:p>
            </p:txBody>
          </p:sp>
        </mc:Fallback>
      </mc:AlternateContent>
    </p:spTree>
    <p:extLst>
      <p:ext uri="{BB962C8B-B14F-4D97-AF65-F5344CB8AC3E}">
        <p14:creationId xmlns:p14="http://schemas.microsoft.com/office/powerpoint/2010/main" val="92170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E89C-E59A-D3A3-86DB-9FE14918C6A1}"/>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A6B4656-9538-30F2-9C87-E87407E582F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5DBE77EE-2B2E-5B91-24C0-CDD7A7C954E6}"/>
              </a:ext>
            </a:extLst>
          </p:cNvPr>
          <p:cNvGrpSpPr/>
          <p:nvPr/>
        </p:nvGrpSpPr>
        <p:grpSpPr>
          <a:xfrm>
            <a:off x="78656" y="223909"/>
            <a:ext cx="12015021" cy="6530852"/>
            <a:chOff x="0" y="46235"/>
            <a:chExt cx="3895083" cy="2182618"/>
          </a:xfrm>
        </p:grpSpPr>
        <p:grpSp>
          <p:nvGrpSpPr>
            <p:cNvPr id="3" name="Groupe 2">
              <a:extLst>
                <a:ext uri="{FF2B5EF4-FFF2-40B4-BE49-F238E27FC236}">
                  <a16:creationId xmlns:a16="http://schemas.microsoft.com/office/drawing/2014/main" id="{7D31C03B-F270-ECA5-84DD-0ECD460876DF}"/>
                </a:ext>
              </a:extLst>
            </p:cNvPr>
            <p:cNvGrpSpPr/>
            <p:nvPr/>
          </p:nvGrpSpPr>
          <p:grpSpPr>
            <a:xfrm>
              <a:off x="0" y="46235"/>
              <a:ext cx="3895083" cy="2182618"/>
              <a:chOff x="0" y="65309"/>
              <a:chExt cx="5501755" cy="3083038"/>
            </a:xfrm>
          </p:grpSpPr>
          <p:sp>
            <p:nvSpPr>
              <p:cNvPr id="5" name="Zone de texte 778">
                <a:extLst>
                  <a:ext uri="{FF2B5EF4-FFF2-40B4-BE49-F238E27FC236}">
                    <a16:creationId xmlns:a16="http://schemas.microsoft.com/office/drawing/2014/main" id="{FE5A3BFC-9A44-B3B9-C37F-1D0E73625F43}"/>
                  </a:ext>
                </a:extLst>
              </p:cNvPr>
              <p:cNvSpPr txBox="1"/>
              <p:nvPr/>
            </p:nvSpPr>
            <p:spPr>
              <a:xfrm>
                <a:off x="368134" y="65309"/>
                <a:ext cx="178335" cy="331806"/>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779">
                <a:extLst>
                  <a:ext uri="{FF2B5EF4-FFF2-40B4-BE49-F238E27FC236}">
                    <a16:creationId xmlns:a16="http://schemas.microsoft.com/office/drawing/2014/main" id="{065AFB4A-F39D-1204-A0A1-8DFE499E7F81}"/>
                  </a:ext>
                </a:extLst>
              </p:cNvPr>
              <p:cNvSpPr txBox="1"/>
              <p:nvPr/>
            </p:nvSpPr>
            <p:spPr>
              <a:xfrm>
                <a:off x="5284497" y="2832091"/>
                <a:ext cx="217234" cy="31606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x</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2B094FD1-4902-62A8-B1B8-E4971923F16A}"/>
                  </a:ext>
                </a:extLst>
              </p:cNvPr>
              <p:cNvGrpSpPr/>
              <p:nvPr/>
            </p:nvGrpSpPr>
            <p:grpSpPr>
              <a:xfrm>
                <a:off x="0" y="71252"/>
                <a:ext cx="5501755" cy="3077095"/>
                <a:chOff x="0" y="71252"/>
                <a:chExt cx="5501755" cy="3077095"/>
              </a:xfrm>
            </p:grpSpPr>
            <p:grpSp>
              <p:nvGrpSpPr>
                <p:cNvPr id="8" name="Groupe 7">
                  <a:extLst>
                    <a:ext uri="{FF2B5EF4-FFF2-40B4-BE49-F238E27FC236}">
                      <a16:creationId xmlns:a16="http://schemas.microsoft.com/office/drawing/2014/main" id="{12976140-5021-7A65-C756-3B5BEB6CA348}"/>
                    </a:ext>
                  </a:extLst>
                </p:cNvPr>
                <p:cNvGrpSpPr/>
                <p:nvPr/>
              </p:nvGrpSpPr>
              <p:grpSpPr>
                <a:xfrm>
                  <a:off x="290945" y="71252"/>
                  <a:ext cx="5210810" cy="2761013"/>
                  <a:chOff x="0" y="0"/>
                  <a:chExt cx="5210810" cy="2761013"/>
                </a:xfrm>
              </p:grpSpPr>
              <p:cxnSp>
                <p:nvCxnSpPr>
                  <p:cNvPr id="27" name="Connecteur droit avec flèche 26">
                    <a:extLst>
                      <a:ext uri="{FF2B5EF4-FFF2-40B4-BE49-F238E27FC236}">
                        <a16:creationId xmlns:a16="http://schemas.microsoft.com/office/drawing/2014/main" id="{95293D49-7C82-BD4E-44F4-5416DB4C91B4}"/>
                      </a:ext>
                    </a:extLst>
                  </p:cNvPr>
                  <p:cNvCxnSpPr/>
                  <p:nvPr/>
                </p:nvCxnSpPr>
                <p:spPr>
                  <a:xfrm flipV="1">
                    <a:off x="0" y="2755075"/>
                    <a:ext cx="5210810" cy="1905"/>
                  </a:xfrm>
                  <a:prstGeom prst="straightConnector1">
                    <a:avLst/>
                  </a:prstGeom>
                  <a:noFill/>
                  <a:ln w="38100" cap="flat" cmpd="sng" algn="ctr">
                    <a:solidFill>
                      <a:schemeClr val="tx1"/>
                    </a:solidFill>
                    <a:prstDash val="solid"/>
                    <a:tailEnd type="arrow"/>
                  </a:ln>
                  <a:effectLst/>
                </p:spPr>
              </p:cxnSp>
              <p:cxnSp>
                <p:nvCxnSpPr>
                  <p:cNvPr id="28" name="Connecteur droit avec flèche 27">
                    <a:extLst>
                      <a:ext uri="{FF2B5EF4-FFF2-40B4-BE49-F238E27FC236}">
                        <a16:creationId xmlns:a16="http://schemas.microsoft.com/office/drawing/2014/main" id="{2AD5C070-DBA0-E929-F226-B1D7335ABB10}"/>
                      </a:ext>
                    </a:extLst>
                  </p:cNvPr>
                  <p:cNvCxnSpPr/>
                  <p:nvPr/>
                </p:nvCxnSpPr>
                <p:spPr>
                  <a:xfrm flipV="1">
                    <a:off x="0" y="0"/>
                    <a:ext cx="0" cy="2753236"/>
                  </a:xfrm>
                  <a:prstGeom prst="straightConnector1">
                    <a:avLst/>
                  </a:prstGeom>
                  <a:noFill/>
                  <a:ln w="38100" cap="flat" cmpd="sng" algn="ctr">
                    <a:solidFill>
                      <a:schemeClr val="tx1"/>
                    </a:solidFill>
                    <a:prstDash val="solid"/>
                    <a:tailEnd type="arrow"/>
                  </a:ln>
                  <a:effectLst/>
                </p:spPr>
              </p:cxnSp>
              <p:sp>
                <p:nvSpPr>
                  <p:cNvPr id="29" name="Forme libre 97">
                    <a:extLst>
                      <a:ext uri="{FF2B5EF4-FFF2-40B4-BE49-F238E27FC236}">
                        <a16:creationId xmlns:a16="http://schemas.microsoft.com/office/drawing/2014/main" id="{C1A4EB8F-9E8F-65C6-C748-F8D9FE1E9C3A}"/>
                      </a:ext>
                    </a:extLst>
                  </p:cNvPr>
                  <p:cNvSpPr/>
                  <p:nvPr/>
                </p:nvSpPr>
                <p:spPr>
                  <a:xfrm>
                    <a:off x="0" y="546265"/>
                    <a:ext cx="5070764" cy="2214748"/>
                  </a:xfrm>
                  <a:custGeom>
                    <a:avLst/>
                    <a:gdLst>
                      <a:gd name="connsiteX0" fmla="*/ 0 w 5070764"/>
                      <a:gd name="connsiteY0" fmla="*/ 2214748 h 2214748"/>
                      <a:gd name="connsiteX1" fmla="*/ 2541320 w 5070764"/>
                      <a:gd name="connsiteY1" fmla="*/ 0 h 2214748"/>
                      <a:gd name="connsiteX2" fmla="*/ 5070764 w 5070764"/>
                      <a:gd name="connsiteY2" fmla="*/ 2208810 h 2214748"/>
                    </a:gdLst>
                    <a:ahLst/>
                    <a:cxnLst>
                      <a:cxn ang="0">
                        <a:pos x="connsiteX0" y="connsiteY0"/>
                      </a:cxn>
                      <a:cxn ang="0">
                        <a:pos x="connsiteX1" y="connsiteY1"/>
                      </a:cxn>
                      <a:cxn ang="0">
                        <a:pos x="connsiteX2" y="connsiteY2"/>
                      </a:cxn>
                    </a:cxnLst>
                    <a:rect l="l" t="t" r="r" b="b"/>
                    <a:pathLst>
                      <a:path w="5070764" h="2214748">
                        <a:moveTo>
                          <a:pt x="0" y="2214748"/>
                        </a:moveTo>
                        <a:cubicBezTo>
                          <a:pt x="848096" y="1107869"/>
                          <a:pt x="1696193" y="990"/>
                          <a:pt x="2541320" y="0"/>
                        </a:cubicBezTo>
                        <a:cubicBezTo>
                          <a:pt x="3386447" y="-990"/>
                          <a:pt x="4228605" y="1103910"/>
                          <a:pt x="5070764" y="2208810"/>
                        </a:cubicBezTo>
                      </a:path>
                    </a:pathLst>
                  </a:custGeom>
                  <a:noFill/>
                  <a:ln w="38100"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nvGrpSpPr>
                <p:cNvPr id="9" name="Groupe 8">
                  <a:extLst>
                    <a:ext uri="{FF2B5EF4-FFF2-40B4-BE49-F238E27FC236}">
                      <a16:creationId xmlns:a16="http://schemas.microsoft.com/office/drawing/2014/main" id="{4D5634C7-C833-3FFE-2C1D-428BAFA38386}"/>
                    </a:ext>
                  </a:extLst>
                </p:cNvPr>
                <p:cNvGrpSpPr/>
                <p:nvPr/>
              </p:nvGrpSpPr>
              <p:grpSpPr>
                <a:xfrm>
                  <a:off x="0" y="105310"/>
                  <a:ext cx="3063053" cy="3043037"/>
                  <a:chOff x="0" y="105310"/>
                  <a:chExt cx="3063053" cy="3043037"/>
                </a:xfrm>
              </p:grpSpPr>
              <p:sp>
                <p:nvSpPr>
                  <p:cNvPr id="10" name="Arc 9">
                    <a:extLst>
                      <a:ext uri="{FF2B5EF4-FFF2-40B4-BE49-F238E27FC236}">
                        <a16:creationId xmlns:a16="http://schemas.microsoft.com/office/drawing/2014/main" id="{B8A7219C-A31F-1C90-E2A8-42317D596C83}"/>
                      </a:ext>
                    </a:extLst>
                  </p:cNvPr>
                  <p:cNvSpPr/>
                  <p:nvPr/>
                </p:nvSpPr>
                <p:spPr>
                  <a:xfrm>
                    <a:off x="0" y="2523507"/>
                    <a:ext cx="577850" cy="624840"/>
                  </a:xfrm>
                  <a:prstGeom prst="arc">
                    <a:avLst>
                      <a:gd name="adj1" fmla="val 18325936"/>
                      <a:gd name="adj2" fmla="val 0"/>
                    </a:avLst>
                  </a:prstGeom>
                  <a:noFill/>
                  <a:ln w="38100" cap="flat" cmpd="sng" algn="ctr">
                    <a:solidFill>
                      <a:srgbClr val="9BBB59"/>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Zone de texte 787">
                    <a:extLst>
                      <a:ext uri="{FF2B5EF4-FFF2-40B4-BE49-F238E27FC236}">
                        <a16:creationId xmlns:a16="http://schemas.microsoft.com/office/drawing/2014/main" id="{873B6499-E4CA-0162-53A9-7CC92E573BAB}"/>
                      </a:ext>
                    </a:extLst>
                  </p:cNvPr>
                  <p:cNvSpPr txBox="1"/>
                  <p:nvPr/>
                </p:nvSpPr>
                <p:spPr>
                  <a:xfrm>
                    <a:off x="577835" y="2431990"/>
                    <a:ext cx="269214" cy="39103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b="1">
                        <a:solidFill>
                          <a:srgbClr val="76923C"/>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Zone de texte 788">
                        <a:extLst>
                          <a:ext uri="{FF2B5EF4-FFF2-40B4-BE49-F238E27FC236}">
                            <a16:creationId xmlns:a16="http://schemas.microsoft.com/office/drawing/2014/main" id="{3EE59FC2-D72F-D66D-C4AB-608228805619}"/>
                          </a:ext>
                        </a:extLst>
                      </p:cNvPr>
                      <p:cNvSpPr txBox="1"/>
                      <p:nvPr/>
                    </p:nvSpPr>
                    <p:spPr>
                      <a:xfrm>
                        <a:off x="469030" y="1813861"/>
                        <a:ext cx="299260" cy="4293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788">
                        <a:extLst>
                          <a:ext uri="{FF2B5EF4-FFF2-40B4-BE49-F238E27FC236}">
                            <a16:creationId xmlns:a16="http://schemas.microsoft.com/office/drawing/2014/main" id="{3EE59FC2-D72F-D66D-C4AB-608228805619}"/>
                          </a:ext>
                        </a:extLst>
                      </p:cNvPr>
                      <p:cNvSpPr txBox="1">
                        <a:spLocks noRot="1" noChangeAspect="1" noMove="1" noResize="1" noEditPoints="1" noAdjustHandles="1" noChangeArrowheads="1" noChangeShapeType="1" noTextEdit="1"/>
                      </p:cNvSpPr>
                      <p:nvPr/>
                    </p:nvSpPr>
                    <p:spPr>
                      <a:xfrm>
                        <a:off x="469030" y="1813861"/>
                        <a:ext cx="299260" cy="429373"/>
                      </a:xfrm>
                      <a:prstGeom prst="rect">
                        <a:avLst/>
                      </a:prstGeom>
                      <a:blipFill>
                        <a:blip r:embed="rId2"/>
                        <a:stretch>
                          <a:fillRect/>
                        </a:stretch>
                      </a:blipFill>
                      <a:ln w="38100">
                        <a:noFill/>
                      </a:ln>
                      <a:effectLst/>
                    </p:spPr>
                    <p:txBody>
                      <a:bodyPr/>
                      <a:lstStyle/>
                      <a:p>
                        <a:r>
                          <a:rPr lang="fr-FR">
                            <a:noFill/>
                          </a:rPr>
                          <a:t> </a:t>
                        </a:r>
                      </a:p>
                    </p:txBody>
                  </p:sp>
                </mc:Fallback>
              </mc:AlternateContent>
              <p:grpSp>
                <p:nvGrpSpPr>
                  <p:cNvPr id="13" name="Groupe 12">
                    <a:extLst>
                      <a:ext uri="{FF2B5EF4-FFF2-40B4-BE49-F238E27FC236}">
                        <a16:creationId xmlns:a16="http://schemas.microsoft.com/office/drawing/2014/main" id="{C73DA02B-5FF2-FE7B-C0AA-F03719BC6BF1}"/>
                      </a:ext>
                    </a:extLst>
                  </p:cNvPr>
                  <p:cNvGrpSpPr/>
                  <p:nvPr/>
                </p:nvGrpSpPr>
                <p:grpSpPr>
                  <a:xfrm>
                    <a:off x="290945" y="105310"/>
                    <a:ext cx="2772108" cy="2717891"/>
                    <a:chOff x="0" y="105310"/>
                    <a:chExt cx="2772108" cy="2717891"/>
                  </a:xfrm>
                </p:grpSpPr>
                <p:grpSp>
                  <p:nvGrpSpPr>
                    <p:cNvPr id="14" name="Groupe 13">
                      <a:extLst>
                        <a:ext uri="{FF2B5EF4-FFF2-40B4-BE49-F238E27FC236}">
                          <a16:creationId xmlns:a16="http://schemas.microsoft.com/office/drawing/2014/main" id="{244F57BF-A611-DDA4-AF9F-84539EB06BDB}"/>
                        </a:ext>
                      </a:extLst>
                    </p:cNvPr>
                    <p:cNvGrpSpPr/>
                    <p:nvPr/>
                  </p:nvGrpSpPr>
                  <p:grpSpPr>
                    <a:xfrm>
                      <a:off x="0" y="469075"/>
                      <a:ext cx="2708647" cy="2354126"/>
                      <a:chOff x="0" y="469075"/>
                      <a:chExt cx="2708647" cy="2354126"/>
                    </a:xfrm>
                  </p:grpSpPr>
                  <p:sp>
                    <p:nvSpPr>
                      <p:cNvPr id="20" name="Ellipse 19">
                        <a:extLst>
                          <a:ext uri="{FF2B5EF4-FFF2-40B4-BE49-F238E27FC236}">
                            <a16:creationId xmlns:a16="http://schemas.microsoft.com/office/drawing/2014/main" id="{B1A9EF4C-8B09-3996-FE6D-BB0AF0695B4F}"/>
                          </a:ext>
                        </a:extLst>
                      </p:cNvPr>
                      <p:cNvSpPr/>
                      <p:nvPr/>
                    </p:nvSpPr>
                    <p:spPr>
                      <a:xfrm>
                        <a:off x="1983180" y="611579"/>
                        <a:ext cx="217170" cy="21717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381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nvGrpSpPr>
                      <p:cNvPr id="21" name="Groupe 20">
                        <a:extLst>
                          <a:ext uri="{FF2B5EF4-FFF2-40B4-BE49-F238E27FC236}">
                            <a16:creationId xmlns:a16="http://schemas.microsoft.com/office/drawing/2014/main" id="{80AC6E0B-F20C-910B-4363-BC78635CAEC9}"/>
                          </a:ext>
                        </a:extLst>
                      </p:cNvPr>
                      <p:cNvGrpSpPr/>
                      <p:nvPr/>
                    </p:nvGrpSpPr>
                    <p:grpSpPr>
                      <a:xfrm>
                        <a:off x="0" y="469075"/>
                        <a:ext cx="2708647" cy="2354126"/>
                        <a:chOff x="0" y="469075"/>
                        <a:chExt cx="2708647" cy="2354126"/>
                      </a:xfrm>
                    </p:grpSpPr>
                    <p:cxnSp>
                      <p:nvCxnSpPr>
                        <p:cNvPr id="22" name="Connecteur droit avec flèche 21">
                          <a:extLst>
                            <a:ext uri="{FF2B5EF4-FFF2-40B4-BE49-F238E27FC236}">
                              <a16:creationId xmlns:a16="http://schemas.microsoft.com/office/drawing/2014/main" id="{09C4A74C-58F8-2714-030F-8EA917AFE69B}"/>
                            </a:ext>
                          </a:extLst>
                        </p:cNvPr>
                        <p:cNvCxnSpPr/>
                        <p:nvPr/>
                      </p:nvCxnSpPr>
                      <p:spPr>
                        <a:xfrm flipV="1">
                          <a:off x="0" y="1662545"/>
                          <a:ext cx="795606" cy="1160656"/>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23" name="Connecteur droit avec flèche 22">
                          <a:extLst>
                            <a:ext uri="{FF2B5EF4-FFF2-40B4-BE49-F238E27FC236}">
                              <a16:creationId xmlns:a16="http://schemas.microsoft.com/office/drawing/2014/main" id="{7F676982-1D9A-0D01-72FF-1FE622181EB0}"/>
                            </a:ext>
                          </a:extLst>
                        </p:cNvPr>
                        <p:cNvCxnSpPr/>
                        <p:nvPr/>
                      </p:nvCxnSpPr>
                      <p:spPr>
                        <a:xfrm>
                          <a:off x="2095995" y="724395"/>
                          <a:ext cx="0" cy="904875"/>
                        </a:xfrm>
                        <a:prstGeom prst="straightConnector1">
                          <a:avLst/>
                        </a:prstGeom>
                        <a:noFill/>
                        <a:ln w="381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26" name="Connecteur droit avec flèche 25">
                          <a:extLst>
                            <a:ext uri="{FF2B5EF4-FFF2-40B4-BE49-F238E27FC236}">
                              <a16:creationId xmlns:a16="http://schemas.microsoft.com/office/drawing/2014/main" id="{5C3B18C0-E01D-CA7A-586E-BB6A9CB9326C}"/>
                            </a:ext>
                          </a:extLst>
                        </p:cNvPr>
                        <p:cNvCxnSpPr/>
                        <p:nvPr/>
                      </p:nvCxnSpPr>
                      <p:spPr>
                        <a:xfrm flipV="1">
                          <a:off x="2084120" y="469075"/>
                          <a:ext cx="624527" cy="253159"/>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grpSp>
                </p:grpSp>
                <p:grpSp>
                  <p:nvGrpSpPr>
                    <p:cNvPr id="15" name="Groupe 14">
                      <a:extLst>
                        <a:ext uri="{FF2B5EF4-FFF2-40B4-BE49-F238E27FC236}">
                          <a16:creationId xmlns:a16="http://schemas.microsoft.com/office/drawing/2014/main" id="{0D63BB32-7C79-6BF9-6F4C-94EA48081180}"/>
                        </a:ext>
                      </a:extLst>
                    </p:cNvPr>
                    <p:cNvGrpSpPr/>
                    <p:nvPr/>
                  </p:nvGrpSpPr>
                  <p:grpSpPr>
                    <a:xfrm>
                      <a:off x="2119517" y="105310"/>
                      <a:ext cx="652591" cy="1227948"/>
                      <a:chOff x="492597" y="-37194"/>
                      <a:chExt cx="652591" cy="1227948"/>
                    </a:xfrm>
                  </p:grpSpPr>
                  <mc:AlternateContent xmlns:mc="http://schemas.openxmlformats.org/markup-compatibility/2006" xmlns:a14="http://schemas.microsoft.com/office/drawing/2010/main">
                    <mc:Choice Requires="a14">
                      <p:sp>
                        <p:nvSpPr>
                          <p:cNvPr id="16" name="Zone de texte 799">
                            <a:extLst>
                              <a:ext uri="{FF2B5EF4-FFF2-40B4-BE49-F238E27FC236}">
                                <a16:creationId xmlns:a16="http://schemas.microsoft.com/office/drawing/2014/main" id="{C8B91D32-CB13-E76A-380D-28C9CE2EC271}"/>
                              </a:ext>
                            </a:extLst>
                          </p:cNvPr>
                          <p:cNvSpPr txBox="1"/>
                          <p:nvPr/>
                        </p:nvSpPr>
                        <p:spPr>
                          <a:xfrm>
                            <a:off x="492597" y="751367"/>
                            <a:ext cx="389755" cy="43938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 de texte 799">
                            <a:extLst>
                              <a:ext uri="{FF2B5EF4-FFF2-40B4-BE49-F238E27FC236}">
                                <a16:creationId xmlns:a16="http://schemas.microsoft.com/office/drawing/2014/main" id="{C8B91D32-CB13-E76A-380D-28C9CE2EC271}"/>
                              </a:ext>
                            </a:extLst>
                          </p:cNvPr>
                          <p:cNvSpPr txBox="1">
                            <a:spLocks noRot="1" noChangeAspect="1" noMove="1" noResize="1" noEditPoints="1" noAdjustHandles="1" noChangeArrowheads="1" noChangeShapeType="1" noTextEdit="1"/>
                          </p:cNvSpPr>
                          <p:nvPr/>
                        </p:nvSpPr>
                        <p:spPr>
                          <a:xfrm>
                            <a:off x="492597" y="751367"/>
                            <a:ext cx="389755" cy="439387"/>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 de texte 802">
                            <a:extLst>
                              <a:ext uri="{FF2B5EF4-FFF2-40B4-BE49-F238E27FC236}">
                                <a16:creationId xmlns:a16="http://schemas.microsoft.com/office/drawing/2014/main" id="{14896068-0F36-9A18-8CAA-562EAE910BFC}"/>
                              </a:ext>
                            </a:extLst>
                          </p:cNvPr>
                          <p:cNvSpPr txBox="1"/>
                          <p:nvPr/>
                        </p:nvSpPr>
                        <p:spPr>
                          <a:xfrm>
                            <a:off x="842883" y="-37194"/>
                            <a:ext cx="302305" cy="362974"/>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acc>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Zone de texte 802">
                            <a:extLst>
                              <a:ext uri="{FF2B5EF4-FFF2-40B4-BE49-F238E27FC236}">
                                <a16:creationId xmlns:a16="http://schemas.microsoft.com/office/drawing/2014/main" id="{14896068-0F36-9A18-8CAA-562EAE910BFC}"/>
                              </a:ext>
                            </a:extLst>
                          </p:cNvPr>
                          <p:cNvSpPr txBox="1">
                            <a:spLocks noRot="1" noChangeAspect="1" noMove="1" noResize="1" noEditPoints="1" noAdjustHandles="1" noChangeArrowheads="1" noChangeShapeType="1" noTextEdit="1"/>
                          </p:cNvSpPr>
                          <p:nvPr/>
                        </p:nvSpPr>
                        <p:spPr>
                          <a:xfrm>
                            <a:off x="842883" y="-37194"/>
                            <a:ext cx="302305" cy="362974"/>
                          </a:xfrm>
                          <a:prstGeom prst="rect">
                            <a:avLst/>
                          </a:prstGeom>
                          <a:blipFill>
                            <a:blip r:embed="rId4"/>
                            <a:stretch>
                              <a:fillRect/>
                            </a:stretch>
                          </a:blipFill>
                          <a:ln w="38100">
                            <a:noFill/>
                          </a:ln>
                          <a:effectLst/>
                        </p:spPr>
                        <p:txBody>
                          <a:bodyPr/>
                          <a:lstStyle/>
                          <a:p>
                            <a:r>
                              <a:rPr lang="fr-FR">
                                <a:noFill/>
                              </a:rPr>
                              <a:t> </a:t>
                            </a:r>
                          </a:p>
                        </p:txBody>
                      </p:sp>
                    </mc:Fallback>
                  </mc:AlternateContent>
                </p:grpSp>
              </p:grpSp>
            </p:grpSp>
          </p:grpSp>
        </p:grpSp>
        <p:sp>
          <p:nvSpPr>
            <p:cNvPr id="4" name="Zone de texte 804">
              <a:extLst>
                <a:ext uri="{FF2B5EF4-FFF2-40B4-BE49-F238E27FC236}">
                  <a16:creationId xmlns:a16="http://schemas.microsoft.com/office/drawing/2014/main" id="{398C7ECD-A3D8-39B2-8009-92201ECBDC12}"/>
                </a:ext>
              </a:extLst>
            </p:cNvPr>
            <p:cNvSpPr txBox="1"/>
            <p:nvPr/>
          </p:nvSpPr>
          <p:spPr>
            <a:xfrm>
              <a:off x="25400" y="1949450"/>
              <a:ext cx="177800" cy="2546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O</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0" name="Connecteur droit avec flèche 29">
            <a:extLst>
              <a:ext uri="{FF2B5EF4-FFF2-40B4-BE49-F238E27FC236}">
                <a16:creationId xmlns:a16="http://schemas.microsoft.com/office/drawing/2014/main" id="{24259A31-32F5-F491-0846-FBF99A59ABDF}"/>
              </a:ext>
            </a:extLst>
          </p:cNvPr>
          <p:cNvCxnSpPr>
            <a:cxnSpLocks/>
          </p:cNvCxnSpPr>
          <p:nvPr/>
        </p:nvCxnSpPr>
        <p:spPr>
          <a:xfrm>
            <a:off x="2451523" y="906998"/>
            <a:ext cx="0" cy="167147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31" name="Zone de texte 2">
                <a:extLst>
                  <a:ext uri="{FF2B5EF4-FFF2-40B4-BE49-F238E27FC236}">
                    <a16:creationId xmlns:a16="http://schemas.microsoft.com/office/drawing/2014/main" id="{E38A3684-DFF3-470F-78DB-E239DB6D7CAC}"/>
                  </a:ext>
                </a:extLst>
              </p:cNvPr>
              <p:cNvSpPr txBox="1"/>
              <p:nvPr/>
            </p:nvSpPr>
            <p:spPr>
              <a:xfrm>
                <a:off x="2076978" y="1288250"/>
                <a:ext cx="191770" cy="2108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Zone de texte 2">
                <a:extLst>
                  <a:ext uri="{FF2B5EF4-FFF2-40B4-BE49-F238E27FC236}">
                    <a16:creationId xmlns:a16="http://schemas.microsoft.com/office/drawing/2014/main" id="{E38A3684-DFF3-470F-78DB-E239DB6D7CAC}"/>
                  </a:ext>
                </a:extLst>
              </p:cNvPr>
              <p:cNvSpPr txBox="1">
                <a:spLocks noRot="1" noChangeAspect="1" noMove="1" noResize="1" noEditPoints="1" noAdjustHandles="1" noChangeArrowheads="1" noChangeShapeType="1" noTextEdit="1"/>
              </p:cNvSpPr>
              <p:nvPr/>
            </p:nvSpPr>
            <p:spPr>
              <a:xfrm>
                <a:off x="2076978" y="1288250"/>
                <a:ext cx="191770" cy="210820"/>
              </a:xfrm>
              <a:prstGeom prst="rect">
                <a:avLst/>
              </a:prstGeom>
              <a:blipFill>
                <a:blip r:embed="rId5"/>
                <a:stretch>
                  <a:fillRect l="-32258" b="-142857"/>
                </a:stretch>
              </a:blipFill>
              <a:ln w="6350">
                <a:noFill/>
              </a:ln>
              <a:effectLst/>
            </p:spPr>
            <p:txBody>
              <a:bodyPr/>
              <a:lstStyle/>
              <a:p>
                <a:r>
                  <a:rPr lang="fr-FR">
                    <a:noFill/>
                  </a:rPr>
                  <a:t> </a:t>
                </a:r>
              </a:p>
            </p:txBody>
          </p:sp>
        </mc:Fallback>
      </mc:AlternateContent>
    </p:spTree>
    <p:extLst>
      <p:ext uri="{BB962C8B-B14F-4D97-AF65-F5344CB8AC3E}">
        <p14:creationId xmlns:p14="http://schemas.microsoft.com/office/powerpoint/2010/main" val="277080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71F0-555E-8F3A-EC9A-28336997028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D12DADD-76BD-B138-A910-9737BA65C85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1CD8469-C8EC-9287-1513-85D5E404BF8E}"/>
                  </a:ext>
                </a:extLst>
              </p:cNvPr>
              <p:cNvSpPr txBox="1"/>
              <p:nvPr/>
            </p:nvSpPr>
            <p:spPr>
              <a:xfrm>
                <a:off x="0" y="137645"/>
                <a:ext cx="12103510" cy="523765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assimilera le projectile à un point matériel M.</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seule force qui agit est le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g</m:t>
                        </m:r>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du corps: le solide est en "chute libre".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L'étude de ce mouvement sera étudié ultérieurement car il fait appel à la seconde loi de Newton qui est hors programme.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Toutefois, il faut savoir que ce mouvement qui se fait dans un plan peut être décomposé en deux type de mouvement: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rectiligne uniforme qui se fait suivant l'axe Ox.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rectiligne ralenti et/ou accéléré qui se fait suivant l'axe Oz.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F1CD8469-C8EC-9287-1513-85D5E404BF8E}"/>
                  </a:ext>
                </a:extLst>
              </p:cNvPr>
              <p:cNvSpPr txBox="1">
                <a:spLocks noRot="1" noChangeAspect="1" noMove="1" noResize="1" noEditPoints="1" noAdjustHandles="1" noChangeArrowheads="1" noChangeShapeType="1" noTextEdit="1"/>
              </p:cNvSpPr>
              <p:nvPr/>
            </p:nvSpPr>
            <p:spPr>
              <a:xfrm>
                <a:off x="0" y="137645"/>
                <a:ext cx="12103510" cy="5237652"/>
              </a:xfrm>
              <a:prstGeom prst="rect">
                <a:avLst/>
              </a:prstGeom>
              <a:blipFill>
                <a:blip r:embed="rId2"/>
                <a:stretch>
                  <a:fillRect l="-756" t="-815" r="-756" b="-1746"/>
                </a:stretch>
              </a:blipFill>
            </p:spPr>
            <p:txBody>
              <a:bodyPr/>
              <a:lstStyle/>
              <a:p>
                <a:r>
                  <a:rPr lang="fr-FR">
                    <a:noFill/>
                  </a:rPr>
                  <a:t> </a:t>
                </a:r>
              </a:p>
            </p:txBody>
          </p:sp>
        </mc:Fallback>
      </mc:AlternateContent>
    </p:spTree>
    <p:extLst>
      <p:ext uri="{BB962C8B-B14F-4D97-AF65-F5344CB8AC3E}">
        <p14:creationId xmlns:p14="http://schemas.microsoft.com/office/powerpoint/2010/main" val="250439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85140-8F00-C8B2-90F3-08955A195A35}"/>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8495F7E1-CD9F-046E-A726-3E0C509378B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DB28581E-178B-72D5-2FD1-07995BD858ED}"/>
              </a:ext>
            </a:extLst>
          </p:cNvPr>
          <p:cNvGrpSpPr/>
          <p:nvPr/>
        </p:nvGrpSpPr>
        <p:grpSpPr>
          <a:xfrm>
            <a:off x="8273806" y="75657"/>
            <a:ext cx="3848322" cy="2930559"/>
            <a:chOff x="0" y="147619"/>
            <a:chExt cx="2868930" cy="2184736"/>
          </a:xfrm>
        </p:grpSpPr>
        <p:grpSp>
          <p:nvGrpSpPr>
            <p:cNvPr id="4" name="Groupe 3">
              <a:extLst>
                <a:ext uri="{FF2B5EF4-FFF2-40B4-BE49-F238E27FC236}">
                  <a16:creationId xmlns:a16="http://schemas.microsoft.com/office/drawing/2014/main" id="{C3232946-45AC-85D2-3977-0819AFA33051}"/>
                </a:ext>
              </a:extLst>
            </p:cNvPr>
            <p:cNvGrpSpPr/>
            <p:nvPr/>
          </p:nvGrpSpPr>
          <p:grpSpPr>
            <a:xfrm>
              <a:off x="0" y="147619"/>
              <a:ext cx="2868930" cy="2184736"/>
              <a:chOff x="0" y="147619"/>
              <a:chExt cx="2868930" cy="2184736"/>
            </a:xfrm>
          </p:grpSpPr>
          <p:grpSp>
            <p:nvGrpSpPr>
              <p:cNvPr id="8" name="Groupe 7">
                <a:extLst>
                  <a:ext uri="{FF2B5EF4-FFF2-40B4-BE49-F238E27FC236}">
                    <a16:creationId xmlns:a16="http://schemas.microsoft.com/office/drawing/2014/main" id="{66460EA4-1422-BBCF-C8E5-131D3AD8E102}"/>
                  </a:ext>
                </a:extLst>
              </p:cNvPr>
              <p:cNvGrpSpPr/>
              <p:nvPr/>
            </p:nvGrpSpPr>
            <p:grpSpPr>
              <a:xfrm>
                <a:off x="0" y="147619"/>
                <a:ext cx="2868930" cy="2184736"/>
                <a:chOff x="0" y="147619"/>
                <a:chExt cx="2868930" cy="2184736"/>
              </a:xfrm>
            </p:grpSpPr>
            <p:grpSp>
              <p:nvGrpSpPr>
                <p:cNvPr id="10" name="Groupe 9">
                  <a:extLst>
                    <a:ext uri="{FF2B5EF4-FFF2-40B4-BE49-F238E27FC236}">
                      <a16:creationId xmlns:a16="http://schemas.microsoft.com/office/drawing/2014/main" id="{A32AD7DE-2781-2BCF-3EFD-1AC6D1FA9C31}"/>
                    </a:ext>
                  </a:extLst>
                </p:cNvPr>
                <p:cNvGrpSpPr/>
                <p:nvPr/>
              </p:nvGrpSpPr>
              <p:grpSpPr>
                <a:xfrm>
                  <a:off x="0" y="147619"/>
                  <a:ext cx="2868930" cy="2184736"/>
                  <a:chOff x="0" y="133350"/>
                  <a:chExt cx="2868930" cy="2185035"/>
                </a:xfrm>
              </p:grpSpPr>
              <p:grpSp>
                <p:nvGrpSpPr>
                  <p:cNvPr id="13" name="Groupe 12">
                    <a:extLst>
                      <a:ext uri="{FF2B5EF4-FFF2-40B4-BE49-F238E27FC236}">
                        <a16:creationId xmlns:a16="http://schemas.microsoft.com/office/drawing/2014/main" id="{1A9A35DE-1158-10D6-2363-B3CB11AD3379}"/>
                      </a:ext>
                    </a:extLst>
                  </p:cNvPr>
                  <p:cNvGrpSpPr/>
                  <p:nvPr/>
                </p:nvGrpSpPr>
                <p:grpSpPr>
                  <a:xfrm>
                    <a:off x="0" y="133350"/>
                    <a:ext cx="2868930" cy="2185035"/>
                    <a:chOff x="0" y="133350"/>
                    <a:chExt cx="2868930" cy="2185035"/>
                  </a:xfrm>
                </p:grpSpPr>
                <p:pic>
                  <p:nvPicPr>
                    <p:cNvPr id="15" name="Image 14">
                      <a:extLst>
                        <a:ext uri="{FF2B5EF4-FFF2-40B4-BE49-F238E27FC236}">
                          <a16:creationId xmlns:a16="http://schemas.microsoft.com/office/drawing/2014/main" id="{41176828-04C6-37A1-BABF-6F005FD99F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350"/>
                      <a:ext cx="2868930" cy="2185035"/>
                    </a:xfrm>
                    <a:prstGeom prst="rect">
                      <a:avLst/>
                    </a:prstGeom>
                    <a:noFill/>
                    <a:ln w="38100">
                      <a:solidFill>
                        <a:schemeClr val="tx1"/>
                      </a:solidFill>
                    </a:ln>
                  </p:spPr>
                </p:pic>
                <mc:AlternateContent xmlns:mc="http://schemas.openxmlformats.org/markup-compatibility/2006" xmlns:a14="http://schemas.microsoft.com/office/drawing/2010/main">
                  <mc:Choice Requires="a14">
                    <p:sp>
                      <p:nvSpPr>
                        <p:cNvPr id="16" name="Zone de texte 835">
                          <a:extLst>
                            <a:ext uri="{FF2B5EF4-FFF2-40B4-BE49-F238E27FC236}">
                              <a16:creationId xmlns:a16="http://schemas.microsoft.com/office/drawing/2014/main" id="{9A70FAC6-BFEB-1A3C-F055-DD67036736F0}"/>
                            </a:ext>
                          </a:extLst>
                        </p:cNvPr>
                        <p:cNvSpPr txBox="1"/>
                        <p:nvPr/>
                      </p:nvSpPr>
                      <p:spPr>
                        <a:xfrm>
                          <a:off x="366713" y="247684"/>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 de texte 835">
                          <a:extLst>
                            <a:ext uri="{FF2B5EF4-FFF2-40B4-BE49-F238E27FC236}">
                              <a16:creationId xmlns:a16="http://schemas.microsoft.com/office/drawing/2014/main" id="{9A70FAC6-BFEB-1A3C-F055-DD67036736F0}"/>
                            </a:ext>
                          </a:extLst>
                        </p:cNvPr>
                        <p:cNvSpPr txBox="1">
                          <a:spLocks noRot="1" noChangeAspect="1" noMove="1" noResize="1" noEditPoints="1" noAdjustHandles="1" noChangeArrowheads="1" noChangeShapeType="1" noTextEdit="1"/>
                        </p:cNvSpPr>
                        <p:nvPr/>
                      </p:nvSpPr>
                      <p:spPr>
                        <a:xfrm>
                          <a:off x="366713" y="247684"/>
                          <a:ext cx="248915" cy="254626"/>
                        </a:xfrm>
                        <a:prstGeom prst="rect">
                          <a:avLst/>
                        </a:prstGeom>
                        <a:blipFill>
                          <a:blip r:embed="rId4"/>
                          <a:stretch>
                            <a:fillRect l="-34545" r="-9091" b="-75000"/>
                          </a:stretch>
                        </a:blipFill>
                        <a:ln w="6350">
                          <a:noFill/>
                        </a:ln>
                        <a:effectLst/>
                      </p:spPr>
                      <p:txBody>
                        <a:bodyPr/>
                        <a:lstStyle/>
                        <a:p>
                          <a:r>
                            <a:rPr lang="fr-FR">
                              <a:noFill/>
                            </a:rPr>
                            <a:t> </a:t>
                          </a:r>
                        </a:p>
                      </p:txBody>
                    </p:sp>
                  </mc:Fallback>
                </mc:AlternateContent>
              </p:grpSp>
              <p:cxnSp>
                <p:nvCxnSpPr>
                  <p:cNvPr id="14" name="Connecteur droit avec flèche 13">
                    <a:extLst>
                      <a:ext uri="{FF2B5EF4-FFF2-40B4-BE49-F238E27FC236}">
                        <a16:creationId xmlns:a16="http://schemas.microsoft.com/office/drawing/2014/main" id="{027C19CB-2800-CB97-90CD-1C291804231B}"/>
                      </a:ext>
                    </a:extLst>
                  </p:cNvPr>
                  <p:cNvCxnSpPr/>
                  <p:nvPr/>
                </p:nvCxnSpPr>
                <p:spPr>
                  <a:xfrm>
                    <a:off x="109537" y="252413"/>
                    <a:ext cx="25241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a:extLst>
                    <a:ext uri="{FF2B5EF4-FFF2-40B4-BE49-F238E27FC236}">
                      <a16:creationId xmlns:a16="http://schemas.microsoft.com/office/drawing/2014/main" id="{E4ED27CC-890F-1AE0-EB07-70A62C44F068}"/>
                    </a:ext>
                  </a:extLst>
                </p:cNvPr>
                <p:cNvCxnSpPr/>
                <p:nvPr/>
              </p:nvCxnSpPr>
              <p:spPr>
                <a:xfrm>
                  <a:off x="114300" y="261937"/>
                  <a:ext cx="0" cy="65246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 de texte 834">
                      <a:extLst>
                        <a:ext uri="{FF2B5EF4-FFF2-40B4-BE49-F238E27FC236}">
                          <a16:creationId xmlns:a16="http://schemas.microsoft.com/office/drawing/2014/main" id="{12521D85-CAB0-CD7F-A567-F12EBE7B0342}"/>
                        </a:ext>
                      </a:extLst>
                    </p:cNvPr>
                    <p:cNvSpPr txBox="1"/>
                    <p:nvPr/>
                  </p:nvSpPr>
                  <p:spPr>
                    <a:xfrm>
                      <a:off x="119653" y="659774"/>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834">
                      <a:extLst>
                        <a:ext uri="{FF2B5EF4-FFF2-40B4-BE49-F238E27FC236}">
                          <a16:creationId xmlns:a16="http://schemas.microsoft.com/office/drawing/2014/main" id="{12521D85-CAB0-CD7F-A567-F12EBE7B0342}"/>
                        </a:ext>
                      </a:extLst>
                    </p:cNvPr>
                    <p:cNvSpPr txBox="1">
                      <a:spLocks noRot="1" noChangeAspect="1" noMove="1" noResize="1" noEditPoints="1" noAdjustHandles="1" noChangeArrowheads="1" noChangeShapeType="1" noTextEdit="1"/>
                    </p:cNvSpPr>
                    <p:nvPr/>
                  </p:nvSpPr>
                  <p:spPr>
                    <a:xfrm>
                      <a:off x="119653" y="659774"/>
                      <a:ext cx="248915" cy="254626"/>
                    </a:xfrm>
                    <a:prstGeom prst="rect">
                      <a:avLst/>
                    </a:prstGeom>
                    <a:blipFill>
                      <a:blip r:embed="rId5"/>
                      <a:stretch>
                        <a:fillRect b="-23214"/>
                      </a:stretch>
                    </a:blipFill>
                    <a:ln w="6350">
                      <a:noFill/>
                    </a:ln>
                    <a:effectLst/>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9" name="Zone de texte 846">
                    <a:extLst>
                      <a:ext uri="{FF2B5EF4-FFF2-40B4-BE49-F238E27FC236}">
                        <a16:creationId xmlns:a16="http://schemas.microsoft.com/office/drawing/2014/main" id="{CE9F808A-E4AD-6F4F-2156-36DB29A2A958}"/>
                      </a:ext>
                    </a:extLst>
                  </p:cNvPr>
                  <p:cNvSpPr txBox="1"/>
                  <p:nvPr/>
                </p:nvSpPr>
                <p:spPr>
                  <a:xfrm>
                    <a:off x="1333500" y="1152525"/>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846">
                    <a:extLst>
                      <a:ext uri="{FF2B5EF4-FFF2-40B4-BE49-F238E27FC236}">
                        <a16:creationId xmlns:a16="http://schemas.microsoft.com/office/drawing/2014/main" id="{CE9F808A-E4AD-6F4F-2156-36DB29A2A958}"/>
                      </a:ext>
                    </a:extLst>
                  </p:cNvPr>
                  <p:cNvSpPr txBox="1">
                    <a:spLocks noRot="1" noChangeAspect="1" noMove="1" noResize="1" noEditPoints="1" noAdjustHandles="1" noChangeArrowheads="1" noChangeShapeType="1" noTextEdit="1"/>
                  </p:cNvSpPr>
                  <p:nvPr/>
                </p:nvSpPr>
                <p:spPr>
                  <a:xfrm>
                    <a:off x="1333500" y="1152525"/>
                    <a:ext cx="248915" cy="254626"/>
                  </a:xfrm>
                  <a:prstGeom prst="rect">
                    <a:avLst/>
                  </a:prstGeom>
                  <a:blipFill>
                    <a:blip r:embed="rId6"/>
                    <a:stretch>
                      <a:fillRect b="-23214"/>
                    </a:stretch>
                  </a:blipFill>
                  <a:ln w="6350">
                    <a:noFill/>
                  </a:ln>
                  <a:effectLst/>
                </p:spPr>
                <p:txBody>
                  <a:bodyPr/>
                  <a:lstStyle/>
                  <a:p>
                    <a:r>
                      <a:rPr lang="fr-FR">
                        <a:noFill/>
                      </a:rPr>
                      <a:t> </a:t>
                    </a:r>
                  </a:p>
                </p:txBody>
              </p:sp>
            </mc:Fallback>
          </mc:AlternateContent>
        </p:grpSp>
        <p:cxnSp>
          <p:nvCxnSpPr>
            <p:cNvPr id="5" name="Connecteur droit avec flèche 4">
              <a:extLst>
                <a:ext uri="{FF2B5EF4-FFF2-40B4-BE49-F238E27FC236}">
                  <a16:creationId xmlns:a16="http://schemas.microsoft.com/office/drawing/2014/main" id="{03FE67ED-4DE5-157D-97EF-95E9F48CD4A8}"/>
                </a:ext>
              </a:extLst>
            </p:cNvPr>
            <p:cNvCxnSpPr/>
            <p:nvPr/>
          </p:nvCxnSpPr>
          <p:spPr>
            <a:xfrm>
              <a:off x="1604962" y="909637"/>
              <a:ext cx="0" cy="65214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6914F0C-CA71-01F1-6CD3-1829FEF8B121}"/>
                </a:ext>
              </a:extLst>
            </p:cNvPr>
            <p:cNvCxnSpPr/>
            <p:nvPr/>
          </p:nvCxnSpPr>
          <p:spPr>
            <a:xfrm>
              <a:off x="1595437" y="904875"/>
              <a:ext cx="25241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Zone de texte 845">
                  <a:extLst>
                    <a:ext uri="{FF2B5EF4-FFF2-40B4-BE49-F238E27FC236}">
                      <a16:creationId xmlns:a16="http://schemas.microsoft.com/office/drawing/2014/main" id="{2C241245-95D3-FF8C-F25F-952186BD9C3E}"/>
                    </a:ext>
                  </a:extLst>
                </p:cNvPr>
                <p:cNvSpPr txBox="1"/>
                <p:nvPr/>
              </p:nvSpPr>
              <p:spPr>
                <a:xfrm>
                  <a:off x="1719263" y="909637"/>
                  <a:ext cx="248915" cy="25459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 de texte 845">
                  <a:extLst>
                    <a:ext uri="{FF2B5EF4-FFF2-40B4-BE49-F238E27FC236}">
                      <a16:creationId xmlns:a16="http://schemas.microsoft.com/office/drawing/2014/main" id="{2C241245-95D3-FF8C-F25F-952186BD9C3E}"/>
                    </a:ext>
                  </a:extLst>
                </p:cNvPr>
                <p:cNvSpPr txBox="1">
                  <a:spLocks noRot="1" noChangeAspect="1" noMove="1" noResize="1" noEditPoints="1" noAdjustHandles="1" noChangeArrowheads="1" noChangeShapeType="1" noTextEdit="1"/>
                </p:cNvSpPr>
                <p:nvPr/>
              </p:nvSpPr>
              <p:spPr>
                <a:xfrm>
                  <a:off x="1719263" y="909637"/>
                  <a:ext cx="248915" cy="254591"/>
                </a:xfrm>
                <a:prstGeom prst="rect">
                  <a:avLst/>
                </a:prstGeom>
                <a:blipFill>
                  <a:blip r:embed="rId7"/>
                  <a:stretch>
                    <a:fillRect l="-35185" r="-9259" b="-76786"/>
                  </a:stretch>
                </a:blipFill>
                <a:ln w="6350">
                  <a:noFill/>
                </a:ln>
                <a:effectLst/>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3B961FD5-4F69-1046-E678-470EC3486673}"/>
                  </a:ext>
                </a:extLst>
              </p:cNvPr>
              <p:cNvSpPr txBox="1"/>
              <p:nvPr/>
            </p:nvSpPr>
            <p:spPr>
              <a:xfrm>
                <a:off x="-1" y="0"/>
                <a:ext cx="8090991" cy="31599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une boule lancée avec une vitesse initiale horizontale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n’était soumise à aucune force, son centre d’inertie aurait un mouvement rectiligne (horizontal) et uniforme, d’après le principe d’inertie.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la boule était lâchée sans vitesse initiale, elle tomberait sous l’effet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d’un mouvement rectiligne (vertical) et accéléré.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ZoneTexte 17">
                <a:extLst>
                  <a:ext uri="{FF2B5EF4-FFF2-40B4-BE49-F238E27FC236}">
                    <a16:creationId xmlns:a16="http://schemas.microsoft.com/office/drawing/2014/main" id="{3B961FD5-4F69-1046-E678-470EC3486673}"/>
                  </a:ext>
                </a:extLst>
              </p:cNvPr>
              <p:cNvSpPr txBox="1">
                <a:spLocks noRot="1" noChangeAspect="1" noMove="1" noResize="1" noEditPoints="1" noAdjustHandles="1" noChangeArrowheads="1" noChangeShapeType="1" noTextEdit="1"/>
              </p:cNvSpPr>
              <p:nvPr/>
            </p:nvSpPr>
            <p:spPr>
              <a:xfrm>
                <a:off x="-1" y="0"/>
                <a:ext cx="8090991" cy="3159904"/>
              </a:xfrm>
              <a:prstGeom prst="rect">
                <a:avLst/>
              </a:prstGeom>
              <a:blipFill>
                <a:blip r:embed="rId8"/>
                <a:stretch>
                  <a:fillRect l="-1130" t="-1351" r="-1130" b="-3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6E2C60F3-B9A9-3A7F-890A-30C4F3E4EFE2}"/>
                  </a:ext>
                </a:extLst>
              </p:cNvPr>
              <p:cNvSpPr txBox="1"/>
              <p:nvPr/>
            </p:nvSpPr>
            <p:spPr>
              <a:xfrm>
                <a:off x="-2" y="3161072"/>
                <a:ext cx="12192001" cy="256493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mouvement de la bille lancée avec une vitesse horizontale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et uniquement soumise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est une combinaison des deux mouvements décrits précédemment: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Elle avance horizontalement à la vitesse constante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(Boule en bleu).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Elle chute verticalement sous l’effet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Arial" panose="020B0604020202020204" pitchFamily="34" charset="0"/>
                  </a:rPr>
                  <a:t> (Boule en vert)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ZoneTexte 19">
                <a:extLst>
                  <a:ext uri="{FF2B5EF4-FFF2-40B4-BE49-F238E27FC236}">
                    <a16:creationId xmlns:a16="http://schemas.microsoft.com/office/drawing/2014/main" id="{6E2C60F3-B9A9-3A7F-890A-30C4F3E4EFE2}"/>
                  </a:ext>
                </a:extLst>
              </p:cNvPr>
              <p:cNvSpPr txBox="1">
                <a:spLocks noRot="1" noChangeAspect="1" noMove="1" noResize="1" noEditPoints="1" noAdjustHandles="1" noChangeArrowheads="1" noChangeShapeType="1" noTextEdit="1"/>
              </p:cNvSpPr>
              <p:nvPr/>
            </p:nvSpPr>
            <p:spPr>
              <a:xfrm>
                <a:off x="-2" y="3161072"/>
                <a:ext cx="12192001" cy="2564933"/>
              </a:xfrm>
              <a:prstGeom prst="rect">
                <a:avLst/>
              </a:prstGeom>
              <a:blipFill>
                <a:blip r:embed="rId9"/>
                <a:stretch>
                  <a:fillRect l="-750" r="-750" b="-47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9EB84E3F-A0AE-5EDA-CB77-F4E409A997BF}"/>
                  </a:ext>
                </a:extLst>
              </p:cNvPr>
              <p:cNvSpPr txBox="1"/>
              <p:nvPr/>
            </p:nvSpPr>
            <p:spPr>
              <a:xfrm>
                <a:off x="-2" y="5804661"/>
                <a:ext cx="12192002" cy="1009892"/>
              </a:xfrm>
              <a:prstGeom prst="rect">
                <a:avLst/>
              </a:prstGeom>
              <a:noFill/>
            </p:spPr>
            <p:txBody>
              <a:bodyPr wrap="square">
                <a:spAutoFit/>
              </a:bodyPr>
              <a:lstStyle/>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mouvement global de la boule (Boule en rouge) décrit une courbe parabolique sous l'effet conjugué de sa vitesse initiale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ZoneTexte 21">
                <a:extLst>
                  <a:ext uri="{FF2B5EF4-FFF2-40B4-BE49-F238E27FC236}">
                    <a16:creationId xmlns:a16="http://schemas.microsoft.com/office/drawing/2014/main" id="{9EB84E3F-A0AE-5EDA-CB77-F4E409A997BF}"/>
                  </a:ext>
                </a:extLst>
              </p:cNvPr>
              <p:cNvSpPr txBox="1">
                <a:spLocks noRot="1" noChangeAspect="1" noMove="1" noResize="1" noEditPoints="1" noAdjustHandles="1" noChangeArrowheads="1" noChangeShapeType="1" noTextEdit="1"/>
              </p:cNvSpPr>
              <p:nvPr/>
            </p:nvSpPr>
            <p:spPr>
              <a:xfrm>
                <a:off x="-2" y="5804661"/>
                <a:ext cx="12192002" cy="1009892"/>
              </a:xfrm>
              <a:prstGeom prst="rect">
                <a:avLst/>
              </a:prstGeom>
              <a:blipFill>
                <a:blip r:embed="rId10"/>
                <a:stretch>
                  <a:fillRect l="-750" t="-4217" r="-750" b="-8434"/>
                </a:stretch>
              </a:blipFill>
            </p:spPr>
            <p:txBody>
              <a:bodyPr/>
              <a:lstStyle/>
              <a:p>
                <a:r>
                  <a:rPr lang="fr-FR">
                    <a:noFill/>
                  </a:rPr>
                  <a:t> </a:t>
                </a:r>
              </a:p>
            </p:txBody>
          </p:sp>
        </mc:Fallback>
      </mc:AlternateContent>
    </p:spTree>
    <p:extLst>
      <p:ext uri="{BB962C8B-B14F-4D97-AF65-F5344CB8AC3E}">
        <p14:creationId xmlns:p14="http://schemas.microsoft.com/office/powerpoint/2010/main" val="186387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E900158E-3527-52BE-661E-59125736939D}"/>
              </a:ext>
            </a:extLst>
          </p:cNvPr>
          <p:cNvSpPr>
            <a:spLocks noChangeArrowheads="1"/>
          </p:cNvSpPr>
          <p:nvPr/>
        </p:nvSpPr>
        <p:spPr bwMode="auto">
          <a:xfrm>
            <a:off x="-1" y="0"/>
            <a:ext cx="8326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En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canique, on distingue la cin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matique de la dynamique: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cin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matique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 mouvement d'un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sans prendre en compte ses causes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dynamique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les causes du mouvement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puis leurs cons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quences (le mouvement du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qui en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sulte).</a:t>
            </a:r>
            <a:endParaRPr kumimoji="0" lang="fr-FR" altLang="fr-FR" sz="2400" b="0" i="0" u="none" strike="noStrike" cap="none" normalizeH="0" baseline="0" dirty="0">
              <a:ln>
                <a:noFill/>
              </a:ln>
              <a:solidFill>
                <a:schemeClr val="tx1"/>
              </a:solidFill>
              <a:effectLst/>
            </a:endParaRPr>
          </a:p>
        </p:txBody>
      </p:sp>
      <p:pic>
        <p:nvPicPr>
          <p:cNvPr id="2049" name="il_fi" descr="http://tatullisab.free.fr/physique2/cequifautsavoir/images/isaac.gif">
            <a:extLst>
              <a:ext uri="{FF2B5EF4-FFF2-40B4-BE49-F238E27FC236}">
                <a16:creationId xmlns:a16="http://schemas.microsoft.com/office/drawing/2014/main" id="{08224DA5-61E9-E040-6E9D-077F2113A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794" y="867126"/>
            <a:ext cx="3516726" cy="47079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173E3D3-879C-8B4B-CF14-6D85875D576B}"/>
              </a:ext>
            </a:extLst>
          </p:cNvPr>
          <p:cNvSpPr>
            <a:spLocks noChangeArrowheads="1"/>
          </p:cNvSpPr>
          <p:nvPr/>
        </p:nvSpPr>
        <p:spPr bwMode="auto">
          <a:xfrm>
            <a:off x="0" y="3511309"/>
            <a:ext cx="83263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mécanique de Newton, basée sur trois lois, permet d'étudier les systèmes qui, d'une part, sont animés de vitesses faibles devant la vitesse de la lumière (pour les grandes vitesses, il faut faire appel à la mécanique relativiste créée par Einstein) et qui, d'autre part, ont des masses et des dimensions à notre échelle (pour les systèmes à l'échelle </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62693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914400"/>
            <a:ext cx="5437187" cy="1479203"/>
          </a:xfrm>
        </p:spPr>
        <p:txBody>
          <a:bodyPr rtlCol="0"/>
          <a:lstStyle/>
          <a:p>
            <a:pPr algn="ctr" rtl="0"/>
            <a:r>
              <a:rPr lang="fr-FR" dirty="0">
                <a:latin typeface="Comic Sans MS" panose="030F0702030302020204" pitchFamily="66" charset="0"/>
              </a:rPr>
              <a:t>LOIS DE NEWTON</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88CA-0265-3729-0D1A-CC3E42AFABC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E745977-BFAD-E3E8-06BC-8857492F4C5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536CE30-C79D-E0A1-7CEC-D0CD95494F2D}"/>
              </a:ext>
            </a:extLst>
          </p:cNvPr>
          <p:cNvSpPr txBox="1"/>
          <p:nvPr/>
        </p:nvSpPr>
        <p:spPr>
          <a:xfrm>
            <a:off x="-1" y="0"/>
            <a:ext cx="12083845"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lois de Newton</a:t>
            </a:r>
            <a:endParaRPr lang="fr-FR" sz="3200" dirty="0"/>
          </a:p>
        </p:txBody>
      </p:sp>
      <p:pic>
        <p:nvPicPr>
          <p:cNvPr id="4" name="Image 3" descr="Une image contenant carte&#10;&#10;Description générée automatiquement">
            <a:extLst>
              <a:ext uri="{FF2B5EF4-FFF2-40B4-BE49-F238E27FC236}">
                <a16:creationId xmlns:a16="http://schemas.microsoft.com/office/drawing/2014/main" id="{2130FCA6-B789-304A-D5F2-1C4FE127C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828" y="1339688"/>
            <a:ext cx="5982511" cy="4215540"/>
          </a:xfrm>
          <a:prstGeom prst="rect">
            <a:avLst/>
          </a:prstGeom>
        </p:spPr>
      </p:pic>
      <p:sp>
        <p:nvSpPr>
          <p:cNvPr id="6" name="ZoneTexte 5">
            <a:extLst>
              <a:ext uri="{FF2B5EF4-FFF2-40B4-BE49-F238E27FC236}">
                <a16:creationId xmlns:a16="http://schemas.microsoft.com/office/drawing/2014/main" id="{B031686E-6966-82D2-BBB5-D8DE089FED47}"/>
              </a:ext>
            </a:extLst>
          </p:cNvPr>
          <p:cNvSpPr txBox="1"/>
          <p:nvPr/>
        </p:nvSpPr>
        <p:spPr>
          <a:xfrm>
            <a:off x="-14330" y="1114962"/>
            <a:ext cx="5968181" cy="46260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dans lequel les lois de Newton sont vérifiées est dit galiléen.</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l'étude de mouvement simples et de courtes durées, on supposera que les référentiels terrestre, géocentrique et héliocentrique peuvent être considérés comme étant galiléens.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Tous les référentiels en mouvement de translation rectiligne et uniforme par rapport à un référentiel Galiléen sont eux-mêmes Galiléens.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29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8AA0-045B-D2CF-8327-BBBEE5CB2D5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9AC339A-6373-1597-022D-25EA14BCD81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3BC7F4F-065A-5D87-01BB-19031612E58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Première loi de Newton - Principe d'inertie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CB138F9-0890-2A8D-8EE4-FE6FDC0CF90B}"/>
                  </a:ext>
                </a:extLst>
              </p:cNvPr>
              <p:cNvSpPr txBox="1"/>
              <p:nvPr/>
            </p:nvSpPr>
            <p:spPr>
              <a:xfrm>
                <a:off x="0" y="783232"/>
                <a:ext cx="6096000" cy="5073055"/>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un système n'est soumis à aucune force (système isolé) ou si la somme des forces extérieures qui s'exercent sur lui est nulle (système pseudo-isolé), alors son centre d'inertie est immobile ou animé d'un mouvement rectiligne uniforme, et réciproquement: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0</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Cte</m:t>
                          </m:r>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5CB138F9-0890-2A8D-8EE4-FE6FDC0CF90B}"/>
                  </a:ext>
                </a:extLst>
              </p:cNvPr>
              <p:cNvSpPr txBox="1">
                <a:spLocks noRot="1" noChangeAspect="1" noMove="1" noResize="1" noEditPoints="1" noAdjustHandles="1" noChangeArrowheads="1" noChangeShapeType="1" noTextEdit="1"/>
              </p:cNvSpPr>
              <p:nvPr/>
            </p:nvSpPr>
            <p:spPr>
              <a:xfrm>
                <a:off x="0" y="783232"/>
                <a:ext cx="6096000" cy="5073055"/>
              </a:xfrm>
              <a:prstGeom prst="rect">
                <a:avLst/>
              </a:prstGeom>
              <a:blipFill>
                <a:blip r:embed="rId2"/>
                <a:stretch>
                  <a:fillRect l="-1500" t="-840" r="-1500"/>
                </a:stretch>
              </a:blipFill>
            </p:spPr>
            <p:txBody>
              <a:bodyPr/>
              <a:lstStyle/>
              <a:p>
                <a:r>
                  <a:rPr lang="fr-FR">
                    <a:noFill/>
                  </a:rPr>
                  <a:t> </a:t>
                </a:r>
              </a:p>
            </p:txBody>
          </p:sp>
        </mc:Fallback>
      </mc:AlternateContent>
      <p:grpSp>
        <p:nvGrpSpPr>
          <p:cNvPr id="6" name="Groupe 5">
            <a:extLst>
              <a:ext uri="{FF2B5EF4-FFF2-40B4-BE49-F238E27FC236}">
                <a16:creationId xmlns:a16="http://schemas.microsoft.com/office/drawing/2014/main" id="{1F6E5220-20D7-7624-3156-3EA00496D7E0}"/>
              </a:ext>
            </a:extLst>
          </p:cNvPr>
          <p:cNvGrpSpPr/>
          <p:nvPr/>
        </p:nvGrpSpPr>
        <p:grpSpPr>
          <a:xfrm>
            <a:off x="7128387" y="879618"/>
            <a:ext cx="4618231" cy="4865328"/>
            <a:chOff x="0" y="0"/>
            <a:chExt cx="1685790" cy="1775938"/>
          </a:xfrm>
        </p:grpSpPr>
        <p:sp>
          <p:nvSpPr>
            <p:cNvPr id="7" name="Rectangle à coins arrondis 275">
              <a:extLst>
                <a:ext uri="{FF2B5EF4-FFF2-40B4-BE49-F238E27FC236}">
                  <a16:creationId xmlns:a16="http://schemas.microsoft.com/office/drawing/2014/main" id="{F1201E27-E1A8-B2ED-B5C2-6039633670DE}"/>
                </a:ext>
              </a:extLst>
            </p:cNvPr>
            <p:cNvSpPr/>
            <p:nvPr/>
          </p:nvSpPr>
          <p:spPr>
            <a:xfrm>
              <a:off x="450700" y="654381"/>
              <a:ext cx="868680" cy="437557"/>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7">
              <a:extLst>
                <a:ext uri="{FF2B5EF4-FFF2-40B4-BE49-F238E27FC236}">
                  <a16:creationId xmlns:a16="http://schemas.microsoft.com/office/drawing/2014/main" id="{76F95D5A-C583-7670-4761-59D0A440C2D5}"/>
                </a:ext>
              </a:extLst>
            </p:cNvPr>
            <p:cNvCxnSpPr/>
            <p:nvPr/>
          </p:nvCxnSpPr>
          <p:spPr>
            <a:xfrm>
              <a:off x="0" y="1092079"/>
              <a:ext cx="1685790" cy="0"/>
            </a:xfrm>
            <a:prstGeom prst="line">
              <a:avLst/>
            </a:prstGeom>
            <a:noFill/>
            <a:ln w="38100" cap="flat" cmpd="sng" algn="ctr">
              <a:solidFill>
                <a:schemeClr val="tx1"/>
              </a:solidFill>
              <a:prstDash val="solid"/>
            </a:ln>
            <a:effectLst/>
          </p:spPr>
        </p:cxnSp>
        <p:cxnSp>
          <p:nvCxnSpPr>
            <p:cNvPr id="9" name="Connecteur droit avec flèche 8">
              <a:extLst>
                <a:ext uri="{FF2B5EF4-FFF2-40B4-BE49-F238E27FC236}">
                  <a16:creationId xmlns:a16="http://schemas.microsoft.com/office/drawing/2014/main" id="{E019C07B-317D-2A5A-7B2B-5505DB1A7746}"/>
                </a:ext>
              </a:extLst>
            </p:cNvPr>
            <p:cNvCxnSpPr/>
            <p:nvPr/>
          </p:nvCxnSpPr>
          <p:spPr>
            <a:xfrm>
              <a:off x="884064" y="871063"/>
              <a:ext cx="0" cy="904875"/>
            </a:xfrm>
            <a:prstGeom prst="straightConnector1">
              <a:avLst/>
            </a:prstGeom>
            <a:noFill/>
            <a:ln w="38100" cap="flat" cmpd="sng" algn="ctr">
              <a:solidFill>
                <a:srgbClr val="FF0000"/>
              </a:solidFill>
              <a:prstDash val="solid"/>
              <a:tailEnd type="arrow"/>
            </a:ln>
            <a:effectLst/>
          </p:spPr>
        </p:cxnSp>
        <p:cxnSp>
          <p:nvCxnSpPr>
            <p:cNvPr id="10" name="Connecteur droit avec flèche 9">
              <a:extLst>
                <a:ext uri="{FF2B5EF4-FFF2-40B4-BE49-F238E27FC236}">
                  <a16:creationId xmlns:a16="http://schemas.microsoft.com/office/drawing/2014/main" id="{F25773B9-6950-95BC-35C6-4F0F372475C2}"/>
                </a:ext>
              </a:extLst>
            </p:cNvPr>
            <p:cNvCxnSpPr/>
            <p:nvPr/>
          </p:nvCxnSpPr>
          <p:spPr>
            <a:xfrm flipV="1">
              <a:off x="884064" y="0"/>
              <a:ext cx="0" cy="870585"/>
            </a:xfrm>
            <a:prstGeom prst="straightConnector1">
              <a:avLst/>
            </a:prstGeom>
            <a:noFill/>
            <a:ln w="38100" cap="flat" cmpd="sng" algn="ctr">
              <a:solidFill>
                <a:srgbClr val="0070C0"/>
              </a:solidFill>
              <a:prstDash val="solid"/>
              <a:tailEnd type="arrow"/>
            </a:ln>
            <a:effectLst/>
          </p:spPr>
        </p:cxnSp>
        <p:sp>
          <p:nvSpPr>
            <p:cNvPr id="11" name="Ellipse 10">
              <a:extLst>
                <a:ext uri="{FF2B5EF4-FFF2-40B4-BE49-F238E27FC236}">
                  <a16:creationId xmlns:a16="http://schemas.microsoft.com/office/drawing/2014/main" id="{1FDE9115-8F4E-460E-1502-86EFE2C1F7E2}"/>
                </a:ext>
              </a:extLst>
            </p:cNvPr>
            <p:cNvSpPr/>
            <p:nvPr/>
          </p:nvSpPr>
          <p:spPr>
            <a:xfrm>
              <a:off x="845062" y="836394"/>
              <a:ext cx="72390" cy="7349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Zone de texte 102">
              <a:extLst>
                <a:ext uri="{FF2B5EF4-FFF2-40B4-BE49-F238E27FC236}">
                  <a16:creationId xmlns:a16="http://schemas.microsoft.com/office/drawing/2014/main" id="{D90254B1-D8B3-1018-9272-7B01853747A0}"/>
                </a:ext>
              </a:extLst>
            </p:cNvPr>
            <p:cNvSpPr txBox="1"/>
            <p:nvPr/>
          </p:nvSpPr>
          <p:spPr>
            <a:xfrm>
              <a:off x="957737" y="762722"/>
              <a:ext cx="21694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3" name="Zone de texte 103">
                  <a:extLst>
                    <a:ext uri="{FF2B5EF4-FFF2-40B4-BE49-F238E27FC236}">
                      <a16:creationId xmlns:a16="http://schemas.microsoft.com/office/drawing/2014/main" id="{A469624F-1F5E-E514-B7A2-0A8994BAA4ED}"/>
                    </a:ext>
                  </a:extLst>
                </p:cNvPr>
                <p:cNvSpPr txBox="1"/>
                <p:nvPr/>
              </p:nvSpPr>
              <p:spPr>
                <a:xfrm>
                  <a:off x="918734" y="1235090"/>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Zone de texte 103">
                  <a:extLst>
                    <a:ext uri="{FF2B5EF4-FFF2-40B4-BE49-F238E27FC236}">
                      <a16:creationId xmlns:a16="http://schemas.microsoft.com/office/drawing/2014/main" id="{A469624F-1F5E-E514-B7A2-0A8994BAA4ED}"/>
                    </a:ext>
                  </a:extLst>
                </p:cNvPr>
                <p:cNvSpPr txBox="1">
                  <a:spLocks noRot="1" noChangeAspect="1" noMove="1" noResize="1" noEditPoints="1" noAdjustHandles="1" noChangeArrowheads="1" noChangeShapeType="1" noTextEdit="1"/>
                </p:cNvSpPr>
                <p:nvPr/>
              </p:nvSpPr>
              <p:spPr>
                <a:xfrm>
                  <a:off x="918734" y="1235090"/>
                  <a:ext cx="216535" cy="217170"/>
                </a:xfrm>
                <a:prstGeom prst="rect">
                  <a:avLst/>
                </a:prstGeom>
                <a:blipFill>
                  <a:blip r:embed="rId3"/>
                  <a:stretch>
                    <a:fillRect/>
                  </a:stretch>
                </a:blipFill>
                <a:ln w="635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 de texte 104">
                  <a:extLst>
                    <a:ext uri="{FF2B5EF4-FFF2-40B4-BE49-F238E27FC236}">
                      <a16:creationId xmlns:a16="http://schemas.microsoft.com/office/drawing/2014/main" id="{C174F927-D2D0-D0CF-F077-3A0C3038B953}"/>
                    </a:ext>
                  </a:extLst>
                </p:cNvPr>
                <p:cNvSpPr txBox="1"/>
                <p:nvPr/>
              </p:nvSpPr>
              <p:spPr>
                <a:xfrm>
                  <a:off x="931735" y="294688"/>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R</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Zone de texte 104">
                  <a:extLst>
                    <a:ext uri="{FF2B5EF4-FFF2-40B4-BE49-F238E27FC236}">
                      <a16:creationId xmlns:a16="http://schemas.microsoft.com/office/drawing/2014/main" id="{C174F927-D2D0-D0CF-F077-3A0C3038B953}"/>
                    </a:ext>
                  </a:extLst>
                </p:cNvPr>
                <p:cNvSpPr txBox="1">
                  <a:spLocks noRot="1" noChangeAspect="1" noMove="1" noResize="1" noEditPoints="1" noAdjustHandles="1" noChangeArrowheads="1" noChangeShapeType="1" noTextEdit="1"/>
                </p:cNvSpPr>
                <p:nvPr/>
              </p:nvSpPr>
              <p:spPr>
                <a:xfrm>
                  <a:off x="931735" y="294688"/>
                  <a:ext cx="216535" cy="217170"/>
                </a:xfrm>
                <a:prstGeom prst="rect">
                  <a:avLst/>
                </a:prstGeom>
                <a:blipFill>
                  <a:blip r:embed="rId4"/>
                  <a:stretch>
                    <a:fillRect/>
                  </a:stretch>
                </a:blipFill>
                <a:ln w="6350">
                  <a:noFill/>
                </a:ln>
                <a:effectLst/>
              </p:spPr>
              <p:txBody>
                <a:bodyPr/>
                <a:lstStyle/>
                <a:p>
                  <a:r>
                    <a:rPr lang="fr-FR">
                      <a:noFill/>
                    </a:rPr>
                    <a:t> </a:t>
                  </a:r>
                </a:p>
              </p:txBody>
            </p:sp>
          </mc:Fallback>
        </mc:AlternateContent>
      </p:grpSp>
    </p:spTree>
    <p:extLst>
      <p:ext uri="{BB962C8B-B14F-4D97-AF65-F5344CB8AC3E}">
        <p14:creationId xmlns:p14="http://schemas.microsoft.com/office/powerpoint/2010/main" val="332236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AE21-CA4B-2E73-A58B-566943CB96A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FB942C7-785A-9D5F-5643-D5322B6C310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E95533A-D622-A4B2-66A0-9F6702CC4E92}"/>
                  </a:ext>
                </a:extLst>
              </p:cNvPr>
              <p:cNvSpPr txBox="1"/>
              <p:nvPr/>
            </p:nvSpPr>
            <p:spPr>
              <a:xfrm>
                <a:off x="0" y="265472"/>
                <a:ext cx="12192000" cy="6212213"/>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peut énoncer ce principe de multiples façons:</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la somme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des forces extérieures appliquées à un solide est nulle alors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centre d'inertie de ce solide ne varie pas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la somme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appliquées à un solide est nulle alors le centre d’inertie de ce solide est soit au repos, soit en mouvement rectiligne uniforme.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centre d'inertie d'un solide ne varie pas alors la somme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appliquées au solide est nulle.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Galiléen, le centre d’inertie d'un solide est soit au repos, soit en mouvement rectiligne uniforme, alors la somme vectorielle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appliquées à ce solide est nulle.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8E95533A-D622-A4B2-66A0-9F6702CC4E92}"/>
                  </a:ext>
                </a:extLst>
              </p:cNvPr>
              <p:cNvSpPr txBox="1">
                <a:spLocks noRot="1" noChangeAspect="1" noMove="1" noResize="1" noEditPoints="1" noAdjustHandles="1" noChangeArrowheads="1" noChangeShapeType="1" noTextEdit="1"/>
              </p:cNvSpPr>
              <p:nvPr/>
            </p:nvSpPr>
            <p:spPr>
              <a:xfrm>
                <a:off x="0" y="265472"/>
                <a:ext cx="12192000" cy="6212213"/>
              </a:xfrm>
              <a:prstGeom prst="rect">
                <a:avLst/>
              </a:prstGeom>
              <a:blipFill>
                <a:blip r:embed="rId2"/>
                <a:stretch>
                  <a:fillRect l="-750" t="-687" r="-750" b="-1276"/>
                </a:stretch>
              </a:blipFill>
            </p:spPr>
            <p:txBody>
              <a:bodyPr/>
              <a:lstStyle/>
              <a:p>
                <a:r>
                  <a:rPr lang="fr-FR">
                    <a:noFill/>
                  </a:rPr>
                  <a:t> </a:t>
                </a:r>
              </a:p>
            </p:txBody>
          </p:sp>
        </mc:Fallback>
      </mc:AlternateContent>
    </p:spTree>
    <p:extLst>
      <p:ext uri="{BB962C8B-B14F-4D97-AF65-F5344CB8AC3E}">
        <p14:creationId xmlns:p14="http://schemas.microsoft.com/office/powerpoint/2010/main" val="211226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586D-52D2-C0EC-C2ED-3029B4AB9DB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B573175-8B88-04D6-0562-A0081F0DE1F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B7CD47A-6523-334C-1D4C-13805F22C693}"/>
                  </a:ext>
                </a:extLst>
              </p:cNvPr>
              <p:cNvSpPr txBox="1"/>
              <p:nvPr/>
            </p:nvSpPr>
            <p:spPr>
              <a:xfrm>
                <a:off x="0" y="137655"/>
                <a:ext cx="7531510" cy="6592061"/>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Considérons le mouvement du centre d'inertie d'un solide pseudo-isolé dans un référentiel Galiléen (le référentiel spatial solide Terre) et lançons sur une table à coussin d'air horizontale un palet autoporteur muni d'un éclateur axial.</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frottements étant nuls, les deux seules forces agissant sur le palet sont:</a:t>
                </a:r>
              </a:p>
              <a:p>
                <a:pPr marL="742950" lvl="1" indent="-285750">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(essentiellement action gravitationnelle de la Terre sur le mobile).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force de réaction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R</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(action verticale de la table sur le mobile).</a:t>
                </a:r>
              </a:p>
              <a:p>
                <a:pPr marL="742950" lvl="1" indent="-285750">
                  <a:buFont typeface="Arial" panose="020B0604020202020204" pitchFamily="34" charset="0"/>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l'absence de frottement, la somme des forces agissant sur le mobile est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e>
                      </m:acc>
                    </m:oMath>
                  </m:oMathPara>
                </a14:m>
                <a:endParaRPr lang="fr-FR" sz="2800" dirty="0"/>
              </a:p>
            </p:txBody>
          </p:sp>
        </mc:Choice>
        <mc:Fallback xmlns="">
          <p:sp>
            <p:nvSpPr>
              <p:cNvPr id="3" name="ZoneTexte 2">
                <a:extLst>
                  <a:ext uri="{FF2B5EF4-FFF2-40B4-BE49-F238E27FC236}">
                    <a16:creationId xmlns:a16="http://schemas.microsoft.com/office/drawing/2014/main" id="{7B7CD47A-6523-334C-1D4C-13805F22C693}"/>
                  </a:ext>
                </a:extLst>
              </p:cNvPr>
              <p:cNvSpPr txBox="1">
                <a:spLocks noRot="1" noChangeAspect="1" noMove="1" noResize="1" noEditPoints="1" noAdjustHandles="1" noChangeArrowheads="1" noChangeShapeType="1" noTextEdit="1"/>
              </p:cNvSpPr>
              <p:nvPr/>
            </p:nvSpPr>
            <p:spPr>
              <a:xfrm>
                <a:off x="0" y="137655"/>
                <a:ext cx="7531510" cy="6592061"/>
              </a:xfrm>
              <a:prstGeom prst="rect">
                <a:avLst/>
              </a:prstGeom>
              <a:blipFill>
                <a:blip r:embed="rId2"/>
                <a:stretch>
                  <a:fillRect l="-1215" t="-740" r="-1215"/>
                </a:stretch>
              </a:blipFill>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9F7FE092-6705-BDC8-C8B3-E8A7C3013A83}"/>
              </a:ext>
            </a:extLst>
          </p:cNvPr>
          <p:cNvGrpSpPr/>
          <p:nvPr/>
        </p:nvGrpSpPr>
        <p:grpSpPr>
          <a:xfrm>
            <a:off x="7443020" y="810792"/>
            <a:ext cx="4618231" cy="4865328"/>
            <a:chOff x="0" y="0"/>
            <a:chExt cx="1685790" cy="1775938"/>
          </a:xfrm>
        </p:grpSpPr>
        <p:sp>
          <p:nvSpPr>
            <p:cNvPr id="5" name="Rectangle à coins arrondis 275">
              <a:extLst>
                <a:ext uri="{FF2B5EF4-FFF2-40B4-BE49-F238E27FC236}">
                  <a16:creationId xmlns:a16="http://schemas.microsoft.com/office/drawing/2014/main" id="{ABF435A9-D911-E0FC-AF5F-BCF7FAEA2A2E}"/>
                </a:ext>
              </a:extLst>
            </p:cNvPr>
            <p:cNvSpPr/>
            <p:nvPr/>
          </p:nvSpPr>
          <p:spPr>
            <a:xfrm>
              <a:off x="450700" y="654381"/>
              <a:ext cx="868680" cy="437557"/>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6" name="Connecteur droit 5">
              <a:extLst>
                <a:ext uri="{FF2B5EF4-FFF2-40B4-BE49-F238E27FC236}">
                  <a16:creationId xmlns:a16="http://schemas.microsoft.com/office/drawing/2014/main" id="{51690284-3DDA-B608-6D5E-77EE8F1F7494}"/>
                </a:ext>
              </a:extLst>
            </p:cNvPr>
            <p:cNvCxnSpPr/>
            <p:nvPr/>
          </p:nvCxnSpPr>
          <p:spPr>
            <a:xfrm>
              <a:off x="0" y="1092079"/>
              <a:ext cx="1685790" cy="0"/>
            </a:xfrm>
            <a:prstGeom prst="line">
              <a:avLst/>
            </a:prstGeom>
            <a:noFill/>
            <a:ln w="38100" cap="flat" cmpd="sng" algn="ctr">
              <a:solidFill>
                <a:schemeClr val="tx1"/>
              </a:solidFill>
              <a:prstDash val="solid"/>
            </a:ln>
            <a:effectLst/>
          </p:spPr>
        </p:cxnSp>
        <p:cxnSp>
          <p:nvCxnSpPr>
            <p:cNvPr id="7" name="Connecteur droit avec flèche 6">
              <a:extLst>
                <a:ext uri="{FF2B5EF4-FFF2-40B4-BE49-F238E27FC236}">
                  <a16:creationId xmlns:a16="http://schemas.microsoft.com/office/drawing/2014/main" id="{5DE3FE53-306E-272F-392B-A65D0B970C1D}"/>
                </a:ext>
              </a:extLst>
            </p:cNvPr>
            <p:cNvCxnSpPr/>
            <p:nvPr/>
          </p:nvCxnSpPr>
          <p:spPr>
            <a:xfrm>
              <a:off x="884064" y="871063"/>
              <a:ext cx="0" cy="904875"/>
            </a:xfrm>
            <a:prstGeom prst="straightConnector1">
              <a:avLst/>
            </a:prstGeom>
            <a:noFill/>
            <a:ln w="38100" cap="flat" cmpd="sng" algn="ctr">
              <a:solidFill>
                <a:srgbClr val="FF0000"/>
              </a:solidFill>
              <a:prstDash val="solid"/>
              <a:tailEnd type="arrow"/>
            </a:ln>
            <a:effectLst/>
          </p:spPr>
        </p:cxnSp>
        <p:cxnSp>
          <p:nvCxnSpPr>
            <p:cNvPr id="8" name="Connecteur droit avec flèche 7">
              <a:extLst>
                <a:ext uri="{FF2B5EF4-FFF2-40B4-BE49-F238E27FC236}">
                  <a16:creationId xmlns:a16="http://schemas.microsoft.com/office/drawing/2014/main" id="{1DA2012B-A266-4634-BD93-544FFDF47DB6}"/>
                </a:ext>
              </a:extLst>
            </p:cNvPr>
            <p:cNvCxnSpPr/>
            <p:nvPr/>
          </p:nvCxnSpPr>
          <p:spPr>
            <a:xfrm flipV="1">
              <a:off x="884064" y="0"/>
              <a:ext cx="0" cy="870585"/>
            </a:xfrm>
            <a:prstGeom prst="straightConnector1">
              <a:avLst/>
            </a:prstGeom>
            <a:noFill/>
            <a:ln w="38100" cap="flat" cmpd="sng" algn="ctr">
              <a:solidFill>
                <a:srgbClr val="0070C0"/>
              </a:solidFill>
              <a:prstDash val="solid"/>
              <a:tailEnd type="arrow"/>
            </a:ln>
            <a:effectLst/>
          </p:spPr>
        </p:cxnSp>
        <p:sp>
          <p:nvSpPr>
            <p:cNvPr id="9" name="Ellipse 8">
              <a:extLst>
                <a:ext uri="{FF2B5EF4-FFF2-40B4-BE49-F238E27FC236}">
                  <a16:creationId xmlns:a16="http://schemas.microsoft.com/office/drawing/2014/main" id="{74354D3E-8B71-504E-18B0-2A8DA171601B}"/>
                </a:ext>
              </a:extLst>
            </p:cNvPr>
            <p:cNvSpPr/>
            <p:nvPr/>
          </p:nvSpPr>
          <p:spPr>
            <a:xfrm>
              <a:off x="845062" y="836394"/>
              <a:ext cx="72390" cy="7349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Zone de texte 102">
              <a:extLst>
                <a:ext uri="{FF2B5EF4-FFF2-40B4-BE49-F238E27FC236}">
                  <a16:creationId xmlns:a16="http://schemas.microsoft.com/office/drawing/2014/main" id="{603A1AF1-73DD-27AC-6CFA-9D3F61B877D9}"/>
                </a:ext>
              </a:extLst>
            </p:cNvPr>
            <p:cNvSpPr txBox="1"/>
            <p:nvPr/>
          </p:nvSpPr>
          <p:spPr>
            <a:xfrm>
              <a:off x="957737" y="762722"/>
              <a:ext cx="21694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1" name="Zone de texte 103">
                  <a:extLst>
                    <a:ext uri="{FF2B5EF4-FFF2-40B4-BE49-F238E27FC236}">
                      <a16:creationId xmlns:a16="http://schemas.microsoft.com/office/drawing/2014/main" id="{47555BA3-31D5-9835-9EDD-A365026D589B}"/>
                    </a:ext>
                  </a:extLst>
                </p:cNvPr>
                <p:cNvSpPr txBox="1"/>
                <p:nvPr/>
              </p:nvSpPr>
              <p:spPr>
                <a:xfrm>
                  <a:off x="918734" y="1235090"/>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 de texte 103">
                  <a:extLst>
                    <a:ext uri="{FF2B5EF4-FFF2-40B4-BE49-F238E27FC236}">
                      <a16:creationId xmlns:a16="http://schemas.microsoft.com/office/drawing/2014/main" id="{47555BA3-31D5-9835-9EDD-A365026D589B}"/>
                    </a:ext>
                  </a:extLst>
                </p:cNvPr>
                <p:cNvSpPr txBox="1">
                  <a:spLocks noRot="1" noChangeAspect="1" noMove="1" noResize="1" noEditPoints="1" noAdjustHandles="1" noChangeArrowheads="1" noChangeShapeType="1" noTextEdit="1"/>
                </p:cNvSpPr>
                <p:nvPr/>
              </p:nvSpPr>
              <p:spPr>
                <a:xfrm>
                  <a:off x="918734" y="1235090"/>
                  <a:ext cx="216535" cy="217170"/>
                </a:xfrm>
                <a:prstGeom prst="rect">
                  <a:avLst/>
                </a:prstGeom>
                <a:blipFill>
                  <a:blip r:embed="rId3"/>
                  <a:stretch>
                    <a:fillRect/>
                  </a:stretch>
                </a:blipFill>
                <a:ln w="635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 de texte 104">
                  <a:extLst>
                    <a:ext uri="{FF2B5EF4-FFF2-40B4-BE49-F238E27FC236}">
                      <a16:creationId xmlns:a16="http://schemas.microsoft.com/office/drawing/2014/main" id="{F2C09DB0-FD0F-092A-7503-66B96C1C5DA0}"/>
                    </a:ext>
                  </a:extLst>
                </p:cNvPr>
                <p:cNvSpPr txBox="1"/>
                <p:nvPr/>
              </p:nvSpPr>
              <p:spPr>
                <a:xfrm>
                  <a:off x="931735" y="294688"/>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R</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104">
                  <a:extLst>
                    <a:ext uri="{FF2B5EF4-FFF2-40B4-BE49-F238E27FC236}">
                      <a16:creationId xmlns:a16="http://schemas.microsoft.com/office/drawing/2014/main" id="{F2C09DB0-FD0F-092A-7503-66B96C1C5DA0}"/>
                    </a:ext>
                  </a:extLst>
                </p:cNvPr>
                <p:cNvSpPr txBox="1">
                  <a:spLocks noRot="1" noChangeAspect="1" noMove="1" noResize="1" noEditPoints="1" noAdjustHandles="1" noChangeArrowheads="1" noChangeShapeType="1" noTextEdit="1"/>
                </p:cNvSpPr>
                <p:nvPr/>
              </p:nvSpPr>
              <p:spPr>
                <a:xfrm>
                  <a:off x="931735" y="294688"/>
                  <a:ext cx="216535" cy="217170"/>
                </a:xfrm>
                <a:prstGeom prst="rect">
                  <a:avLst/>
                </a:prstGeom>
                <a:blipFill>
                  <a:blip r:embed="rId4"/>
                  <a:stretch>
                    <a:fillRect/>
                  </a:stretch>
                </a:blipFill>
                <a:ln w="6350">
                  <a:noFill/>
                </a:ln>
                <a:effectLst/>
              </p:spPr>
              <p:txBody>
                <a:bodyPr/>
                <a:lstStyle/>
                <a:p>
                  <a:r>
                    <a:rPr lang="fr-FR">
                      <a:noFill/>
                    </a:rPr>
                    <a:t> </a:t>
                  </a:r>
                </a:p>
              </p:txBody>
            </p:sp>
          </mc:Fallback>
        </mc:AlternateContent>
      </p:grpSp>
    </p:spTree>
    <p:extLst>
      <p:ext uri="{BB962C8B-B14F-4D97-AF65-F5344CB8AC3E}">
        <p14:creationId xmlns:p14="http://schemas.microsoft.com/office/powerpoint/2010/main" val="180681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2C9E-8A98-BFC6-DFF7-D3D7C1AE50D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54BB025-6952-E820-D6BA-C72BB1287A2D}"/>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918FE93-F9F4-49BB-82EC-398EFF0627A5}"/>
              </a:ext>
            </a:extLst>
          </p:cNvPr>
          <p:cNvSpPr txBox="1"/>
          <p:nvPr/>
        </p:nvSpPr>
        <p:spPr>
          <a:xfrm>
            <a:off x="0" y="353962"/>
            <a:ext cx="12192000" cy="864339"/>
          </a:xfrm>
          <a:prstGeom prst="rect">
            <a:avLst/>
          </a:prstGeom>
          <a:noFill/>
        </p:spPr>
        <p:txBody>
          <a:bodyPr wrap="square">
            <a:spAutoFit/>
          </a:bodyPr>
          <a:lstStyle/>
          <a:p>
            <a:pPr algn="just">
              <a:lnSpc>
                <a:spcPct val="107000"/>
              </a:lnSpc>
              <a:spcAft>
                <a:spcPts val="800"/>
              </a:spcAft>
              <a:tabLst>
                <a:tab pos="180340" algn="l"/>
              </a:tabLs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L'éclateur laisse sur le papier une trace concrétisant la trajectoire du centre d'inertie, située juste au-dessus de l'éclateur.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258A381-3E0A-D1C7-F41B-DC58837C0776}"/>
              </a:ext>
            </a:extLst>
          </p:cNvPr>
          <p:cNvSpPr txBox="1"/>
          <p:nvPr/>
        </p:nvSpPr>
        <p:spPr>
          <a:xfrm>
            <a:off x="0" y="5415538"/>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distance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 = M(t)M(</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parcourue pendant des intervalles de temps </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identiques reste constante: le mouvement est rectiligne uniforme.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a:extLst>
              <a:ext uri="{FF2B5EF4-FFF2-40B4-BE49-F238E27FC236}">
                <a16:creationId xmlns:a16="http://schemas.microsoft.com/office/drawing/2014/main" id="{D4BFF8A1-06AB-F013-83D2-34A373F837C5}"/>
              </a:ext>
            </a:extLst>
          </p:cNvPr>
          <p:cNvGrpSpPr/>
          <p:nvPr/>
        </p:nvGrpSpPr>
        <p:grpSpPr>
          <a:xfrm>
            <a:off x="1003309" y="1465005"/>
            <a:ext cx="10185381" cy="3549446"/>
            <a:chOff x="0" y="1"/>
            <a:chExt cx="3766204" cy="1312556"/>
          </a:xfrm>
        </p:grpSpPr>
        <p:grpSp>
          <p:nvGrpSpPr>
            <p:cNvPr id="7" name="Groupe 6">
              <a:extLst>
                <a:ext uri="{FF2B5EF4-FFF2-40B4-BE49-F238E27FC236}">
                  <a16:creationId xmlns:a16="http://schemas.microsoft.com/office/drawing/2014/main" id="{3FB849E9-D076-0E54-4614-ED3F1446844B}"/>
                </a:ext>
              </a:extLst>
            </p:cNvPr>
            <p:cNvGrpSpPr/>
            <p:nvPr/>
          </p:nvGrpSpPr>
          <p:grpSpPr>
            <a:xfrm>
              <a:off x="0" y="1"/>
              <a:ext cx="3766204" cy="1312556"/>
              <a:chOff x="0" y="1"/>
              <a:chExt cx="3766204" cy="1312556"/>
            </a:xfrm>
          </p:grpSpPr>
          <p:grpSp>
            <p:nvGrpSpPr>
              <p:cNvPr id="10" name="Groupe 9">
                <a:extLst>
                  <a:ext uri="{FF2B5EF4-FFF2-40B4-BE49-F238E27FC236}">
                    <a16:creationId xmlns:a16="http://schemas.microsoft.com/office/drawing/2014/main" id="{0D780B2A-172F-2739-3D84-B249A3340B80}"/>
                  </a:ext>
                </a:extLst>
              </p:cNvPr>
              <p:cNvGrpSpPr/>
              <p:nvPr/>
            </p:nvGrpSpPr>
            <p:grpSpPr>
              <a:xfrm>
                <a:off x="0" y="1"/>
                <a:ext cx="3766204" cy="1312556"/>
                <a:chOff x="0" y="1"/>
                <a:chExt cx="3766204" cy="1312556"/>
              </a:xfrm>
            </p:grpSpPr>
            <p:grpSp>
              <p:nvGrpSpPr>
                <p:cNvPr id="13" name="Groupe 12">
                  <a:extLst>
                    <a:ext uri="{FF2B5EF4-FFF2-40B4-BE49-F238E27FC236}">
                      <a16:creationId xmlns:a16="http://schemas.microsoft.com/office/drawing/2014/main" id="{7A2CF981-4766-82C2-9C4D-650CB517DE88}"/>
                    </a:ext>
                  </a:extLst>
                </p:cNvPr>
                <p:cNvGrpSpPr/>
                <p:nvPr/>
              </p:nvGrpSpPr>
              <p:grpSpPr>
                <a:xfrm>
                  <a:off x="0" y="1"/>
                  <a:ext cx="3766204" cy="1312556"/>
                  <a:chOff x="0" y="0"/>
                  <a:chExt cx="3766204" cy="1312715"/>
                </a:xfrm>
              </p:grpSpPr>
              <p:grpSp>
                <p:nvGrpSpPr>
                  <p:cNvPr id="20" name="Groupe 19">
                    <a:extLst>
                      <a:ext uri="{FF2B5EF4-FFF2-40B4-BE49-F238E27FC236}">
                        <a16:creationId xmlns:a16="http://schemas.microsoft.com/office/drawing/2014/main" id="{790FDE19-3531-4594-5A8E-F5E1B488EA3E}"/>
                      </a:ext>
                    </a:extLst>
                  </p:cNvPr>
                  <p:cNvGrpSpPr/>
                  <p:nvPr/>
                </p:nvGrpSpPr>
                <p:grpSpPr>
                  <a:xfrm>
                    <a:off x="0" y="1240325"/>
                    <a:ext cx="72390" cy="72390"/>
                    <a:chOff x="0" y="0"/>
                    <a:chExt cx="72390" cy="72390"/>
                  </a:xfrm>
                </p:grpSpPr>
                <p:cxnSp>
                  <p:nvCxnSpPr>
                    <p:cNvPr id="73" name="Connecteur droit 72">
                      <a:extLst>
                        <a:ext uri="{FF2B5EF4-FFF2-40B4-BE49-F238E27FC236}">
                          <a16:creationId xmlns:a16="http://schemas.microsoft.com/office/drawing/2014/main" id="{1A195596-D9E3-C404-41F8-3B2E710F47E2}"/>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4" name="Connecteur droit 73">
                      <a:extLst>
                        <a:ext uri="{FF2B5EF4-FFF2-40B4-BE49-F238E27FC236}">
                          <a16:creationId xmlns:a16="http://schemas.microsoft.com/office/drawing/2014/main" id="{1167C972-4B67-B836-3BD6-49C46772EDD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1" name="Groupe 20">
                    <a:extLst>
                      <a:ext uri="{FF2B5EF4-FFF2-40B4-BE49-F238E27FC236}">
                        <a16:creationId xmlns:a16="http://schemas.microsoft.com/office/drawing/2014/main" id="{17F5FC3B-7CCB-3E08-8827-DF721C1DA6CA}"/>
                      </a:ext>
                    </a:extLst>
                  </p:cNvPr>
                  <p:cNvGrpSpPr/>
                  <p:nvPr/>
                </p:nvGrpSpPr>
                <p:grpSpPr>
                  <a:xfrm>
                    <a:off x="226336" y="1167897"/>
                    <a:ext cx="72390" cy="72390"/>
                    <a:chOff x="0" y="0"/>
                    <a:chExt cx="72390" cy="72390"/>
                  </a:xfrm>
                </p:grpSpPr>
                <p:cxnSp>
                  <p:nvCxnSpPr>
                    <p:cNvPr id="71" name="Connecteur droit 70">
                      <a:extLst>
                        <a:ext uri="{FF2B5EF4-FFF2-40B4-BE49-F238E27FC236}">
                          <a16:creationId xmlns:a16="http://schemas.microsoft.com/office/drawing/2014/main" id="{9B570002-513E-43A3-5C8E-4A632E61B94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2" name="Connecteur droit 71">
                      <a:extLst>
                        <a:ext uri="{FF2B5EF4-FFF2-40B4-BE49-F238E27FC236}">
                          <a16:creationId xmlns:a16="http://schemas.microsoft.com/office/drawing/2014/main" id="{61C25CDD-7564-3BCE-AC51-B454C9EF23C1}"/>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2" name="Groupe 21">
                    <a:extLst>
                      <a:ext uri="{FF2B5EF4-FFF2-40B4-BE49-F238E27FC236}">
                        <a16:creationId xmlns:a16="http://schemas.microsoft.com/office/drawing/2014/main" id="{784453D3-012F-D3A6-274D-C5FB2089F690}"/>
                      </a:ext>
                    </a:extLst>
                  </p:cNvPr>
                  <p:cNvGrpSpPr/>
                  <p:nvPr/>
                </p:nvGrpSpPr>
                <p:grpSpPr>
                  <a:xfrm>
                    <a:off x="434566" y="1099996"/>
                    <a:ext cx="72390" cy="72390"/>
                    <a:chOff x="0" y="0"/>
                    <a:chExt cx="72390" cy="72390"/>
                  </a:xfrm>
                </p:grpSpPr>
                <p:cxnSp>
                  <p:nvCxnSpPr>
                    <p:cNvPr id="69" name="Connecteur droit 68">
                      <a:extLst>
                        <a:ext uri="{FF2B5EF4-FFF2-40B4-BE49-F238E27FC236}">
                          <a16:creationId xmlns:a16="http://schemas.microsoft.com/office/drawing/2014/main" id="{A9BECB14-9FC3-DB53-964A-BCE670959078}"/>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0" name="Connecteur droit 69">
                      <a:extLst>
                        <a:ext uri="{FF2B5EF4-FFF2-40B4-BE49-F238E27FC236}">
                          <a16:creationId xmlns:a16="http://schemas.microsoft.com/office/drawing/2014/main" id="{9EB936FD-EACC-BDDD-E22E-E893356A344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3" name="Groupe 22">
                    <a:extLst>
                      <a:ext uri="{FF2B5EF4-FFF2-40B4-BE49-F238E27FC236}">
                        <a16:creationId xmlns:a16="http://schemas.microsoft.com/office/drawing/2014/main" id="{239FD614-1AC8-0ECA-BD81-71FB9C80F114}"/>
                      </a:ext>
                    </a:extLst>
                  </p:cNvPr>
                  <p:cNvGrpSpPr/>
                  <p:nvPr/>
                </p:nvGrpSpPr>
                <p:grpSpPr>
                  <a:xfrm>
                    <a:off x="656376" y="1023042"/>
                    <a:ext cx="72390" cy="72390"/>
                    <a:chOff x="0" y="0"/>
                    <a:chExt cx="72390" cy="72390"/>
                  </a:xfrm>
                </p:grpSpPr>
                <p:cxnSp>
                  <p:nvCxnSpPr>
                    <p:cNvPr id="67" name="Connecteur droit 66">
                      <a:extLst>
                        <a:ext uri="{FF2B5EF4-FFF2-40B4-BE49-F238E27FC236}">
                          <a16:creationId xmlns:a16="http://schemas.microsoft.com/office/drawing/2014/main" id="{52AAA995-9491-BCB5-9191-9E342A842D0B}"/>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8" name="Connecteur droit 67">
                      <a:extLst>
                        <a:ext uri="{FF2B5EF4-FFF2-40B4-BE49-F238E27FC236}">
                          <a16:creationId xmlns:a16="http://schemas.microsoft.com/office/drawing/2014/main" id="{3211498C-4944-C6AB-02AF-44C50DD87243}"/>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4" name="Groupe 23">
                    <a:extLst>
                      <a:ext uri="{FF2B5EF4-FFF2-40B4-BE49-F238E27FC236}">
                        <a16:creationId xmlns:a16="http://schemas.microsoft.com/office/drawing/2014/main" id="{D9F345D6-0205-A815-7E5D-5158B8B96783}"/>
                      </a:ext>
                    </a:extLst>
                  </p:cNvPr>
                  <p:cNvGrpSpPr/>
                  <p:nvPr/>
                </p:nvGrpSpPr>
                <p:grpSpPr>
                  <a:xfrm>
                    <a:off x="869132" y="950614"/>
                    <a:ext cx="72390" cy="72390"/>
                    <a:chOff x="0" y="0"/>
                    <a:chExt cx="72390" cy="72390"/>
                  </a:xfrm>
                </p:grpSpPr>
                <p:cxnSp>
                  <p:nvCxnSpPr>
                    <p:cNvPr id="65" name="Connecteur droit 64">
                      <a:extLst>
                        <a:ext uri="{FF2B5EF4-FFF2-40B4-BE49-F238E27FC236}">
                          <a16:creationId xmlns:a16="http://schemas.microsoft.com/office/drawing/2014/main" id="{9F211B40-B317-DEE3-4340-F7EFBC6BEDFC}"/>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6" name="Connecteur droit 65">
                      <a:extLst>
                        <a:ext uri="{FF2B5EF4-FFF2-40B4-BE49-F238E27FC236}">
                          <a16:creationId xmlns:a16="http://schemas.microsoft.com/office/drawing/2014/main" id="{C6D23DF1-199C-0462-5FF0-D150E28B35D9}"/>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5" name="Groupe 24">
                    <a:extLst>
                      <a:ext uri="{FF2B5EF4-FFF2-40B4-BE49-F238E27FC236}">
                        <a16:creationId xmlns:a16="http://schemas.microsoft.com/office/drawing/2014/main" id="{97F536EA-FC34-1B0B-B6C0-E13CD754A274}"/>
                      </a:ext>
                    </a:extLst>
                  </p:cNvPr>
                  <p:cNvGrpSpPr/>
                  <p:nvPr/>
                </p:nvGrpSpPr>
                <p:grpSpPr>
                  <a:xfrm>
                    <a:off x="1086416" y="873659"/>
                    <a:ext cx="72390" cy="72390"/>
                    <a:chOff x="0" y="0"/>
                    <a:chExt cx="72390" cy="72390"/>
                  </a:xfrm>
                </p:grpSpPr>
                <p:cxnSp>
                  <p:nvCxnSpPr>
                    <p:cNvPr id="63" name="Connecteur droit 62">
                      <a:extLst>
                        <a:ext uri="{FF2B5EF4-FFF2-40B4-BE49-F238E27FC236}">
                          <a16:creationId xmlns:a16="http://schemas.microsoft.com/office/drawing/2014/main" id="{CE023D5A-4A9F-4D9F-110E-39EF6EECDB4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4" name="Connecteur droit 63">
                      <a:extLst>
                        <a:ext uri="{FF2B5EF4-FFF2-40B4-BE49-F238E27FC236}">
                          <a16:creationId xmlns:a16="http://schemas.microsoft.com/office/drawing/2014/main" id="{1065E02C-3220-D6C5-4B41-526B607B721A}"/>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6" name="Groupe 25">
                    <a:extLst>
                      <a:ext uri="{FF2B5EF4-FFF2-40B4-BE49-F238E27FC236}">
                        <a16:creationId xmlns:a16="http://schemas.microsoft.com/office/drawing/2014/main" id="{4E76D8D5-D4A3-21E2-D2E4-CD835129A26E}"/>
                      </a:ext>
                    </a:extLst>
                  </p:cNvPr>
                  <p:cNvGrpSpPr/>
                  <p:nvPr/>
                </p:nvGrpSpPr>
                <p:grpSpPr>
                  <a:xfrm>
                    <a:off x="1303699" y="805758"/>
                    <a:ext cx="72390" cy="72390"/>
                    <a:chOff x="0" y="0"/>
                    <a:chExt cx="72390" cy="72390"/>
                  </a:xfrm>
                </p:grpSpPr>
                <p:cxnSp>
                  <p:nvCxnSpPr>
                    <p:cNvPr id="61" name="Connecteur droit 60">
                      <a:extLst>
                        <a:ext uri="{FF2B5EF4-FFF2-40B4-BE49-F238E27FC236}">
                          <a16:creationId xmlns:a16="http://schemas.microsoft.com/office/drawing/2014/main" id="{544DE927-4E8E-2C9D-185A-1A9F3E5E78B7}"/>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2" name="Connecteur droit 61">
                      <a:extLst>
                        <a:ext uri="{FF2B5EF4-FFF2-40B4-BE49-F238E27FC236}">
                          <a16:creationId xmlns:a16="http://schemas.microsoft.com/office/drawing/2014/main" id="{8ABB9CA5-4693-0226-05F6-DF97A9A000A0}"/>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7" name="Groupe 26">
                    <a:extLst>
                      <a:ext uri="{FF2B5EF4-FFF2-40B4-BE49-F238E27FC236}">
                        <a16:creationId xmlns:a16="http://schemas.microsoft.com/office/drawing/2014/main" id="{D6EAF43A-1538-690C-3EBE-BDB15ED83475}"/>
                      </a:ext>
                    </a:extLst>
                  </p:cNvPr>
                  <p:cNvGrpSpPr/>
                  <p:nvPr/>
                </p:nvGrpSpPr>
                <p:grpSpPr>
                  <a:xfrm>
                    <a:off x="1520982" y="728804"/>
                    <a:ext cx="72390" cy="72390"/>
                    <a:chOff x="0" y="0"/>
                    <a:chExt cx="72390" cy="72390"/>
                  </a:xfrm>
                </p:grpSpPr>
                <p:cxnSp>
                  <p:nvCxnSpPr>
                    <p:cNvPr id="59" name="Connecteur droit 58">
                      <a:extLst>
                        <a:ext uri="{FF2B5EF4-FFF2-40B4-BE49-F238E27FC236}">
                          <a16:creationId xmlns:a16="http://schemas.microsoft.com/office/drawing/2014/main" id="{15C88265-40AF-76DA-C9D6-8A8CC6F13B4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0" name="Connecteur droit 59">
                      <a:extLst>
                        <a:ext uri="{FF2B5EF4-FFF2-40B4-BE49-F238E27FC236}">
                          <a16:creationId xmlns:a16="http://schemas.microsoft.com/office/drawing/2014/main" id="{DC1BF0E5-C153-4123-6FCB-1DF044E7B34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8" name="Groupe 27">
                    <a:extLst>
                      <a:ext uri="{FF2B5EF4-FFF2-40B4-BE49-F238E27FC236}">
                        <a16:creationId xmlns:a16="http://schemas.microsoft.com/office/drawing/2014/main" id="{E1E901D4-0FD4-0FF9-96BA-334C0CAFD3EA}"/>
                      </a:ext>
                    </a:extLst>
                  </p:cNvPr>
                  <p:cNvGrpSpPr/>
                  <p:nvPr/>
                </p:nvGrpSpPr>
                <p:grpSpPr>
                  <a:xfrm>
                    <a:off x="1738265" y="656376"/>
                    <a:ext cx="72390" cy="72390"/>
                    <a:chOff x="0" y="0"/>
                    <a:chExt cx="72390" cy="72390"/>
                  </a:xfrm>
                </p:grpSpPr>
                <p:cxnSp>
                  <p:nvCxnSpPr>
                    <p:cNvPr id="57" name="Connecteur droit 56">
                      <a:extLst>
                        <a:ext uri="{FF2B5EF4-FFF2-40B4-BE49-F238E27FC236}">
                          <a16:creationId xmlns:a16="http://schemas.microsoft.com/office/drawing/2014/main" id="{3DACC250-DF2B-7D29-8575-F278B40697CF}"/>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8" name="Connecteur droit 57">
                      <a:extLst>
                        <a:ext uri="{FF2B5EF4-FFF2-40B4-BE49-F238E27FC236}">
                          <a16:creationId xmlns:a16="http://schemas.microsoft.com/office/drawing/2014/main" id="{AA00ADCE-57DA-9BE4-7F07-70A7503A721E}"/>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9" name="Groupe 28">
                    <a:extLst>
                      <a:ext uri="{FF2B5EF4-FFF2-40B4-BE49-F238E27FC236}">
                        <a16:creationId xmlns:a16="http://schemas.microsoft.com/office/drawing/2014/main" id="{901E9884-ADD6-C5EB-3843-AB11BE348E23}"/>
                      </a:ext>
                    </a:extLst>
                  </p:cNvPr>
                  <p:cNvGrpSpPr/>
                  <p:nvPr/>
                </p:nvGrpSpPr>
                <p:grpSpPr>
                  <a:xfrm>
                    <a:off x="1955548" y="579422"/>
                    <a:ext cx="72390" cy="72390"/>
                    <a:chOff x="0" y="0"/>
                    <a:chExt cx="72390" cy="72390"/>
                  </a:xfrm>
                </p:grpSpPr>
                <p:cxnSp>
                  <p:nvCxnSpPr>
                    <p:cNvPr id="55" name="Connecteur droit 54">
                      <a:extLst>
                        <a:ext uri="{FF2B5EF4-FFF2-40B4-BE49-F238E27FC236}">
                          <a16:creationId xmlns:a16="http://schemas.microsoft.com/office/drawing/2014/main" id="{3B47CE03-B2E3-1EA1-8B55-34C922E7F18C}"/>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6" name="Connecteur droit 55">
                      <a:extLst>
                        <a:ext uri="{FF2B5EF4-FFF2-40B4-BE49-F238E27FC236}">
                          <a16:creationId xmlns:a16="http://schemas.microsoft.com/office/drawing/2014/main" id="{1CF95C48-0771-CD42-FD0F-22434ED9698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0" name="Groupe 29">
                    <a:extLst>
                      <a:ext uri="{FF2B5EF4-FFF2-40B4-BE49-F238E27FC236}">
                        <a16:creationId xmlns:a16="http://schemas.microsoft.com/office/drawing/2014/main" id="{0D7BE996-C54F-88CF-9DA5-B3FDE117BF9B}"/>
                      </a:ext>
                    </a:extLst>
                  </p:cNvPr>
                  <p:cNvGrpSpPr/>
                  <p:nvPr/>
                </p:nvGrpSpPr>
                <p:grpSpPr>
                  <a:xfrm>
                    <a:off x="2172831" y="506994"/>
                    <a:ext cx="72390" cy="72390"/>
                    <a:chOff x="0" y="0"/>
                    <a:chExt cx="72390" cy="72390"/>
                  </a:xfrm>
                </p:grpSpPr>
                <p:cxnSp>
                  <p:nvCxnSpPr>
                    <p:cNvPr id="53" name="Connecteur droit 52">
                      <a:extLst>
                        <a:ext uri="{FF2B5EF4-FFF2-40B4-BE49-F238E27FC236}">
                          <a16:creationId xmlns:a16="http://schemas.microsoft.com/office/drawing/2014/main" id="{9C3FDFEB-2CEB-E348-EDBE-6D84BB25EFB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4" name="Connecteur droit 53">
                      <a:extLst>
                        <a:ext uri="{FF2B5EF4-FFF2-40B4-BE49-F238E27FC236}">
                          <a16:creationId xmlns:a16="http://schemas.microsoft.com/office/drawing/2014/main" id="{45E426D1-0DE8-E4BE-3689-C81A9C62B786}"/>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1" name="Groupe 30">
                    <a:extLst>
                      <a:ext uri="{FF2B5EF4-FFF2-40B4-BE49-F238E27FC236}">
                        <a16:creationId xmlns:a16="http://schemas.microsoft.com/office/drawing/2014/main" id="{6D6BAB38-E984-4E96-A26F-26897190745F}"/>
                      </a:ext>
                    </a:extLst>
                  </p:cNvPr>
                  <p:cNvGrpSpPr/>
                  <p:nvPr/>
                </p:nvGrpSpPr>
                <p:grpSpPr>
                  <a:xfrm>
                    <a:off x="2390115" y="434566"/>
                    <a:ext cx="72390" cy="72390"/>
                    <a:chOff x="0" y="0"/>
                    <a:chExt cx="72390" cy="72390"/>
                  </a:xfrm>
                </p:grpSpPr>
                <p:cxnSp>
                  <p:nvCxnSpPr>
                    <p:cNvPr id="51" name="Connecteur droit 50">
                      <a:extLst>
                        <a:ext uri="{FF2B5EF4-FFF2-40B4-BE49-F238E27FC236}">
                          <a16:creationId xmlns:a16="http://schemas.microsoft.com/office/drawing/2014/main" id="{47ADF1D3-7653-6AA0-B62C-21B7B672E23A}"/>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2" name="Connecteur droit 51">
                      <a:extLst>
                        <a:ext uri="{FF2B5EF4-FFF2-40B4-BE49-F238E27FC236}">
                          <a16:creationId xmlns:a16="http://schemas.microsoft.com/office/drawing/2014/main" id="{BF8514E4-B298-B11D-AEA5-705D89A985C1}"/>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3" name="Groupe 32">
                    <a:extLst>
                      <a:ext uri="{FF2B5EF4-FFF2-40B4-BE49-F238E27FC236}">
                        <a16:creationId xmlns:a16="http://schemas.microsoft.com/office/drawing/2014/main" id="{437E59AF-B74B-0E44-5391-8169634A1185}"/>
                      </a:ext>
                    </a:extLst>
                  </p:cNvPr>
                  <p:cNvGrpSpPr/>
                  <p:nvPr/>
                </p:nvGrpSpPr>
                <p:grpSpPr>
                  <a:xfrm>
                    <a:off x="2607398" y="357612"/>
                    <a:ext cx="72390" cy="72390"/>
                    <a:chOff x="0" y="0"/>
                    <a:chExt cx="72390" cy="72390"/>
                  </a:xfrm>
                </p:grpSpPr>
                <p:cxnSp>
                  <p:nvCxnSpPr>
                    <p:cNvPr id="49" name="Connecteur droit 48">
                      <a:extLst>
                        <a:ext uri="{FF2B5EF4-FFF2-40B4-BE49-F238E27FC236}">
                          <a16:creationId xmlns:a16="http://schemas.microsoft.com/office/drawing/2014/main" id="{12339B83-4458-90A3-2191-61F19A3BABC1}"/>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0" name="Connecteur droit 49">
                      <a:extLst>
                        <a:ext uri="{FF2B5EF4-FFF2-40B4-BE49-F238E27FC236}">
                          <a16:creationId xmlns:a16="http://schemas.microsoft.com/office/drawing/2014/main" id="{8D1199FD-E289-775B-7171-7B35E2447374}"/>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4" name="Groupe 33">
                    <a:extLst>
                      <a:ext uri="{FF2B5EF4-FFF2-40B4-BE49-F238E27FC236}">
                        <a16:creationId xmlns:a16="http://schemas.microsoft.com/office/drawing/2014/main" id="{A885EEB8-E647-5250-69C3-21CE0D08FC36}"/>
                      </a:ext>
                    </a:extLst>
                  </p:cNvPr>
                  <p:cNvGrpSpPr/>
                  <p:nvPr/>
                </p:nvGrpSpPr>
                <p:grpSpPr>
                  <a:xfrm>
                    <a:off x="2824681" y="285184"/>
                    <a:ext cx="72390" cy="72390"/>
                    <a:chOff x="0" y="0"/>
                    <a:chExt cx="72390" cy="72390"/>
                  </a:xfrm>
                </p:grpSpPr>
                <p:cxnSp>
                  <p:nvCxnSpPr>
                    <p:cNvPr id="47" name="Connecteur droit 46">
                      <a:extLst>
                        <a:ext uri="{FF2B5EF4-FFF2-40B4-BE49-F238E27FC236}">
                          <a16:creationId xmlns:a16="http://schemas.microsoft.com/office/drawing/2014/main" id="{1D699D44-B17F-7AB4-42DD-59EDA03CF08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8" name="Connecteur droit 47">
                      <a:extLst>
                        <a:ext uri="{FF2B5EF4-FFF2-40B4-BE49-F238E27FC236}">
                          <a16:creationId xmlns:a16="http://schemas.microsoft.com/office/drawing/2014/main" id="{09212F22-1517-B741-F4E9-FCCDB024A87F}"/>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5" name="Groupe 34">
                    <a:extLst>
                      <a:ext uri="{FF2B5EF4-FFF2-40B4-BE49-F238E27FC236}">
                        <a16:creationId xmlns:a16="http://schemas.microsoft.com/office/drawing/2014/main" id="{5F2D2509-E7F2-E5F4-E6A3-144F489E0839}"/>
                      </a:ext>
                    </a:extLst>
                  </p:cNvPr>
                  <p:cNvGrpSpPr/>
                  <p:nvPr/>
                </p:nvGrpSpPr>
                <p:grpSpPr>
                  <a:xfrm>
                    <a:off x="3041964" y="212756"/>
                    <a:ext cx="72390" cy="72390"/>
                    <a:chOff x="0" y="0"/>
                    <a:chExt cx="72390" cy="72390"/>
                  </a:xfrm>
                </p:grpSpPr>
                <p:cxnSp>
                  <p:nvCxnSpPr>
                    <p:cNvPr id="45" name="Connecteur droit 44">
                      <a:extLst>
                        <a:ext uri="{FF2B5EF4-FFF2-40B4-BE49-F238E27FC236}">
                          <a16:creationId xmlns:a16="http://schemas.microsoft.com/office/drawing/2014/main" id="{40351DD9-7FD8-9FC2-C332-12E663B65C7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6" name="Connecteur droit 45">
                      <a:extLst>
                        <a:ext uri="{FF2B5EF4-FFF2-40B4-BE49-F238E27FC236}">
                          <a16:creationId xmlns:a16="http://schemas.microsoft.com/office/drawing/2014/main" id="{DABFC5BC-8460-4C9A-5223-A83DB2FF2575}"/>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6" name="Groupe 35">
                    <a:extLst>
                      <a:ext uri="{FF2B5EF4-FFF2-40B4-BE49-F238E27FC236}">
                        <a16:creationId xmlns:a16="http://schemas.microsoft.com/office/drawing/2014/main" id="{A06AAEA2-AFEF-41F8-112E-F0B027699AFC}"/>
                      </a:ext>
                    </a:extLst>
                  </p:cNvPr>
                  <p:cNvGrpSpPr/>
                  <p:nvPr/>
                </p:nvGrpSpPr>
                <p:grpSpPr>
                  <a:xfrm>
                    <a:off x="3259247" y="140329"/>
                    <a:ext cx="72390" cy="72390"/>
                    <a:chOff x="0" y="0"/>
                    <a:chExt cx="72390" cy="72390"/>
                  </a:xfrm>
                </p:grpSpPr>
                <p:cxnSp>
                  <p:nvCxnSpPr>
                    <p:cNvPr id="43" name="Connecteur droit 42">
                      <a:extLst>
                        <a:ext uri="{FF2B5EF4-FFF2-40B4-BE49-F238E27FC236}">
                          <a16:creationId xmlns:a16="http://schemas.microsoft.com/office/drawing/2014/main" id="{1319B9C4-4159-BD5C-F14C-BE95A7D18592}"/>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4" name="Connecteur droit 43">
                      <a:extLst>
                        <a:ext uri="{FF2B5EF4-FFF2-40B4-BE49-F238E27FC236}">
                          <a16:creationId xmlns:a16="http://schemas.microsoft.com/office/drawing/2014/main" id="{26979C91-47C5-8502-B65D-F7A3F2C942F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7" name="Groupe 36">
                    <a:extLst>
                      <a:ext uri="{FF2B5EF4-FFF2-40B4-BE49-F238E27FC236}">
                        <a16:creationId xmlns:a16="http://schemas.microsoft.com/office/drawing/2014/main" id="{CF5DB8C5-CDAB-D055-4437-CF5DFE444E8D}"/>
                      </a:ext>
                    </a:extLst>
                  </p:cNvPr>
                  <p:cNvGrpSpPr/>
                  <p:nvPr/>
                </p:nvGrpSpPr>
                <p:grpSpPr>
                  <a:xfrm>
                    <a:off x="3476530" y="72428"/>
                    <a:ext cx="72390" cy="72390"/>
                    <a:chOff x="0" y="0"/>
                    <a:chExt cx="72390" cy="72390"/>
                  </a:xfrm>
                </p:grpSpPr>
                <p:cxnSp>
                  <p:nvCxnSpPr>
                    <p:cNvPr id="41" name="Connecteur droit 40">
                      <a:extLst>
                        <a:ext uri="{FF2B5EF4-FFF2-40B4-BE49-F238E27FC236}">
                          <a16:creationId xmlns:a16="http://schemas.microsoft.com/office/drawing/2014/main" id="{D74C7995-8C5D-9EED-E71F-2EF77C175D70}"/>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2" name="Connecteur droit 41">
                      <a:extLst>
                        <a:ext uri="{FF2B5EF4-FFF2-40B4-BE49-F238E27FC236}">
                          <a16:creationId xmlns:a16="http://schemas.microsoft.com/office/drawing/2014/main" id="{19831ECD-EAD8-2157-0DF5-749284F324C6}"/>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8" name="Groupe 37">
                    <a:extLst>
                      <a:ext uri="{FF2B5EF4-FFF2-40B4-BE49-F238E27FC236}">
                        <a16:creationId xmlns:a16="http://schemas.microsoft.com/office/drawing/2014/main" id="{04AD9DB8-163D-EA25-9B14-7AB7ABD0368E}"/>
                      </a:ext>
                    </a:extLst>
                  </p:cNvPr>
                  <p:cNvGrpSpPr/>
                  <p:nvPr/>
                </p:nvGrpSpPr>
                <p:grpSpPr>
                  <a:xfrm>
                    <a:off x="3693814" y="0"/>
                    <a:ext cx="72390" cy="72390"/>
                    <a:chOff x="0" y="0"/>
                    <a:chExt cx="72390" cy="72390"/>
                  </a:xfrm>
                </p:grpSpPr>
                <p:cxnSp>
                  <p:nvCxnSpPr>
                    <p:cNvPr id="39" name="Connecteur droit 38">
                      <a:extLst>
                        <a:ext uri="{FF2B5EF4-FFF2-40B4-BE49-F238E27FC236}">
                          <a16:creationId xmlns:a16="http://schemas.microsoft.com/office/drawing/2014/main" id="{CDE44355-8DDC-3A3C-CFB5-5478F52A441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0" name="Connecteur droit 39">
                      <a:extLst>
                        <a:ext uri="{FF2B5EF4-FFF2-40B4-BE49-F238E27FC236}">
                          <a16:creationId xmlns:a16="http://schemas.microsoft.com/office/drawing/2014/main" id="{A30A5FED-542D-43F1-9F0C-D187826BA53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grpSp>
              <p:nvGrpSpPr>
                <p:cNvPr id="14" name="Groupe 13">
                  <a:extLst>
                    <a:ext uri="{FF2B5EF4-FFF2-40B4-BE49-F238E27FC236}">
                      <a16:creationId xmlns:a16="http://schemas.microsoft.com/office/drawing/2014/main" id="{B0B9D568-03BF-9454-B77C-9ECDB7ED642D}"/>
                    </a:ext>
                  </a:extLst>
                </p:cNvPr>
                <p:cNvGrpSpPr/>
                <p:nvPr/>
              </p:nvGrpSpPr>
              <p:grpSpPr>
                <a:xfrm>
                  <a:off x="828392" y="262550"/>
                  <a:ext cx="1163357" cy="577769"/>
                  <a:chOff x="0" y="0"/>
                  <a:chExt cx="1163357" cy="577769"/>
                </a:xfrm>
              </p:grpSpPr>
              <p:sp>
                <p:nvSpPr>
                  <p:cNvPr id="15" name="Zone de texte 94">
                    <a:extLst>
                      <a:ext uri="{FF2B5EF4-FFF2-40B4-BE49-F238E27FC236}">
                        <a16:creationId xmlns:a16="http://schemas.microsoft.com/office/drawing/2014/main" id="{BD4A0BF9-011B-F439-DD1B-18131113F7DA}"/>
                      </a:ext>
                    </a:extLst>
                  </p:cNvPr>
                  <p:cNvSpPr txBox="1"/>
                  <p:nvPr/>
                </p:nvSpPr>
                <p:spPr>
                  <a:xfrm>
                    <a:off x="0" y="244444"/>
                    <a:ext cx="32385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M(t)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6" name="Groupe 15">
                    <a:extLst>
                      <a:ext uri="{FF2B5EF4-FFF2-40B4-BE49-F238E27FC236}">
                        <a16:creationId xmlns:a16="http://schemas.microsoft.com/office/drawing/2014/main" id="{2C45B2EF-A20B-A6E9-BF35-0FAFBBA53B2D}"/>
                      </a:ext>
                    </a:extLst>
                  </p:cNvPr>
                  <p:cNvGrpSpPr/>
                  <p:nvPr/>
                </p:nvGrpSpPr>
                <p:grpSpPr>
                  <a:xfrm>
                    <a:off x="185596" y="0"/>
                    <a:ext cx="977761" cy="577769"/>
                    <a:chOff x="0" y="0"/>
                    <a:chExt cx="977761" cy="577769"/>
                  </a:xfrm>
                </p:grpSpPr>
                <p:cxnSp>
                  <p:nvCxnSpPr>
                    <p:cNvPr id="17" name="Connecteur droit avec flèche 16">
                      <a:extLst>
                        <a:ext uri="{FF2B5EF4-FFF2-40B4-BE49-F238E27FC236}">
                          <a16:creationId xmlns:a16="http://schemas.microsoft.com/office/drawing/2014/main" id="{A1B3D02F-A5B9-A5B3-04D2-BB5F7D6C48FC}"/>
                        </a:ext>
                      </a:extLst>
                    </p:cNvPr>
                    <p:cNvCxnSpPr/>
                    <p:nvPr/>
                  </p:nvCxnSpPr>
                  <p:spPr>
                    <a:xfrm flipH="1">
                      <a:off x="538681" y="208230"/>
                      <a:ext cx="111427" cy="252749"/>
                    </a:xfrm>
                    <a:prstGeom prst="straightConnector1">
                      <a:avLst/>
                    </a:prstGeom>
                    <a:noFill/>
                    <a:ln w="38100" cap="flat" cmpd="sng" algn="ctr">
                      <a:solidFill>
                        <a:schemeClr val="tx1"/>
                      </a:solidFill>
                      <a:prstDash val="solid"/>
                      <a:tailEnd type="arrow"/>
                    </a:ln>
                    <a:effectLst/>
                  </p:spPr>
                </p:cxnSp>
                <p:sp>
                  <p:nvSpPr>
                    <p:cNvPr id="18" name="Zone de texte 100">
                      <a:extLst>
                        <a:ext uri="{FF2B5EF4-FFF2-40B4-BE49-F238E27FC236}">
                          <a16:creationId xmlns:a16="http://schemas.microsoft.com/office/drawing/2014/main" id="{E4A4BEEA-D261-3361-ED8B-C05CDB484BE6}"/>
                        </a:ext>
                      </a:extLst>
                    </p:cNvPr>
                    <p:cNvSpPr txBox="1"/>
                    <p:nvPr/>
                  </p:nvSpPr>
                  <p:spPr>
                    <a:xfrm>
                      <a:off x="366665" y="0"/>
                      <a:ext cx="611096"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M(</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t+</a:t>
                      </a:r>
                      <a:r>
                        <a:rPr lang="fr-FR" sz="2400" b="1" dirty="0" err="1">
                          <a:effectLst/>
                          <a:latin typeface="Symbol" panose="05050102010706020507" pitchFamily="18" charset="2"/>
                          <a:ea typeface="Calibri" panose="020F0502020204030204" pitchFamily="34" charset="0"/>
                          <a:cs typeface="Times New Roman" panose="02020603050405020304" pitchFamily="18" charset="0"/>
                        </a:rPr>
                        <a:t>D</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t</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9" name="Connecteur droit avec flèche 18">
                      <a:extLst>
                        <a:ext uri="{FF2B5EF4-FFF2-40B4-BE49-F238E27FC236}">
                          <a16:creationId xmlns:a16="http://schemas.microsoft.com/office/drawing/2014/main" id="{D0BA50B9-51D9-3664-845C-8F7872471702}"/>
                        </a:ext>
                      </a:extLst>
                    </p:cNvPr>
                    <p:cNvCxnSpPr/>
                    <p:nvPr/>
                  </p:nvCxnSpPr>
                  <p:spPr>
                    <a:xfrm>
                      <a:off x="0" y="466254"/>
                      <a:ext cx="288925" cy="111515"/>
                    </a:xfrm>
                    <a:prstGeom prst="straightConnector1">
                      <a:avLst/>
                    </a:prstGeom>
                    <a:noFill/>
                    <a:ln w="38100" cap="flat" cmpd="sng" algn="ctr">
                      <a:solidFill>
                        <a:schemeClr val="tx1"/>
                      </a:solidFill>
                      <a:prstDash val="solid"/>
                      <a:tailEnd type="arrow"/>
                    </a:ln>
                    <a:effectLst/>
                  </p:spPr>
                </p:cxnSp>
              </p:grpSp>
            </p:grpSp>
          </p:grpSp>
          <p:cxnSp>
            <p:nvCxnSpPr>
              <p:cNvPr id="11" name="Connecteur droit avec flèche 10">
                <a:extLst>
                  <a:ext uri="{FF2B5EF4-FFF2-40B4-BE49-F238E27FC236}">
                    <a16:creationId xmlns:a16="http://schemas.microsoft.com/office/drawing/2014/main" id="{0F88EF1A-DF05-B0F7-A422-226EAC0F42D6}"/>
                  </a:ext>
                </a:extLst>
              </p:cNvPr>
              <p:cNvCxnSpPr/>
              <p:nvPr/>
            </p:nvCxnSpPr>
            <p:spPr>
              <a:xfrm flipV="1">
                <a:off x="1122629" y="692590"/>
                <a:ext cx="1303692" cy="443563"/>
              </a:xfrm>
              <a:prstGeom prst="straightConnector1">
                <a:avLst/>
              </a:prstGeom>
              <a:noFill/>
              <a:ln w="38100" cap="flat" cmpd="sng" algn="ctr">
                <a:solidFill>
                  <a:srgbClr val="0070C0"/>
                </a:solidFill>
                <a:prstDash val="solid"/>
                <a:tailEnd type="arrow"/>
              </a:ln>
              <a:effectLst/>
            </p:spPr>
          </p:cxnSp>
          <p:sp>
            <p:nvSpPr>
              <p:cNvPr id="12" name="Zone de texte 107">
                <a:extLst>
                  <a:ext uri="{FF2B5EF4-FFF2-40B4-BE49-F238E27FC236}">
                    <a16:creationId xmlns:a16="http://schemas.microsoft.com/office/drawing/2014/main" id="{039AF74C-A802-1695-1615-5498E3104B74}"/>
                  </a:ext>
                </a:extLst>
              </p:cNvPr>
              <p:cNvSpPr txBox="1"/>
              <p:nvPr/>
            </p:nvSpPr>
            <p:spPr>
              <a:xfrm rot="20451189">
                <a:off x="1270937" y="858581"/>
                <a:ext cx="152527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Sens du mouvement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8" name="Connecteur droit avec flèche 7">
              <a:extLst>
                <a:ext uri="{FF2B5EF4-FFF2-40B4-BE49-F238E27FC236}">
                  <a16:creationId xmlns:a16="http://schemas.microsoft.com/office/drawing/2014/main" id="{16F74228-5ED7-AAC5-37F7-2FA1EC2D964D}"/>
                </a:ext>
              </a:extLst>
            </p:cNvPr>
            <p:cNvCxnSpPr/>
            <p:nvPr/>
          </p:nvCxnSpPr>
          <p:spPr>
            <a:xfrm flipV="1">
              <a:off x="2860610" y="248039"/>
              <a:ext cx="219270" cy="74645"/>
            </a:xfrm>
            <a:prstGeom prst="straightConnector1">
              <a:avLst/>
            </a:prstGeom>
            <a:ln w="38100">
              <a:solidFill>
                <a:srgbClr val="00B05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9" name="Zone de texte 292">
              <a:extLst>
                <a:ext uri="{FF2B5EF4-FFF2-40B4-BE49-F238E27FC236}">
                  <a16:creationId xmlns:a16="http://schemas.microsoft.com/office/drawing/2014/main" id="{F59CF463-C572-E8F9-6B01-79A792128103}"/>
                </a:ext>
              </a:extLst>
            </p:cNvPr>
            <p:cNvSpPr txBox="1"/>
            <p:nvPr/>
          </p:nvSpPr>
          <p:spPr>
            <a:xfrm rot="20451189">
              <a:off x="2894529" y="79658"/>
              <a:ext cx="135614" cy="20067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d</a:t>
              </a:r>
              <a:endPar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60338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E57A-8D6E-204E-AADB-F86AD6367C11}"/>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D3BA447-4ED9-EF20-AF69-A2A02235B30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4735E85-C53A-0542-07BF-815AAA56772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Seconde loi de Newton - Force et accélération</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34282E0-578A-EB3E-F9AB-ADDD0AC43B42}"/>
                  </a:ext>
                </a:extLst>
              </p:cNvPr>
              <p:cNvSpPr txBox="1"/>
              <p:nvPr/>
            </p:nvSpPr>
            <p:spPr>
              <a:xfrm>
                <a:off x="-1" y="459421"/>
                <a:ext cx="12191999" cy="640746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la somme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des forces extérieures s'appliquant sur un système à l'instant t est égale au produit de la masse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système par la dérivée temporelle 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centre d'inertie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G</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ce système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num>
                        <m:den>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en-US"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repère orthonormé </a:t>
                </a:r>
                <a14:m>
                  <m:oMath xmlns:m="http://schemas.openxmlformats.org/officeDocument/2006/math">
                    <m:r>
                      <m:rPr>
                        <m:nor/>
                      </m:rPr>
                      <a:rPr lang="fr-FR" sz="2400" b="1">
                        <a:latin typeface="Comic Sans MS" panose="030F0702030302020204" pitchFamily="66" charset="0"/>
                      </a:rPr>
                      <m:t>(</m:t>
                    </m:r>
                    <m:r>
                      <m:rPr>
                        <m:nor/>
                      </m:rPr>
                      <a:rPr lang="fr-FR" sz="2400" b="1">
                        <a:latin typeface="Comic Sans MS" panose="030F0702030302020204" pitchFamily="66" charset="0"/>
                      </a:rPr>
                      <m:t>O</m:t>
                    </m:r>
                    <m:r>
                      <m:rPr>
                        <m:nor/>
                      </m:rPr>
                      <a:rPr lang="fr-FR" sz="2400" b="1">
                        <a:latin typeface="Comic Sans MS" panose="030F0702030302020204" pitchFamily="66" charset="0"/>
                      </a:rPr>
                      <m:t>;</m:t>
                    </m:r>
                    <m:acc>
                      <m:accPr>
                        <m:chr m:val="⃗"/>
                        <m:ctrlPr>
                          <a:rPr lang="fr-FR" sz="2400" b="1" i="1">
                            <a:latin typeface="Cambria Math" panose="02040503050406030204" pitchFamily="18" charset="0"/>
                          </a:rPr>
                        </m:ctrlPr>
                      </m:accPr>
                      <m:e>
                        <m:r>
                          <m:rPr>
                            <m:nor/>
                          </m:rPr>
                          <a:rPr lang="fr-FR" sz="2400" b="1">
                            <a:latin typeface="Comic Sans MS" panose="030F0702030302020204" pitchFamily="66" charset="0"/>
                          </a:rPr>
                          <m:t> </m:t>
                        </m:r>
                        <m:r>
                          <m:rPr>
                            <m:nor/>
                          </m:rPr>
                          <a:rPr lang="fr-FR" sz="2400" b="1">
                            <a:latin typeface="Comic Sans MS" panose="030F0702030302020204" pitchFamily="66" charset="0"/>
                          </a:rPr>
                          <m:t>i</m:t>
                        </m:r>
                      </m:e>
                    </m:acc>
                    <m:r>
                      <m:rPr>
                        <m:nor/>
                      </m:rPr>
                      <a:rPr lang="fr-FR" sz="2400" b="1">
                        <a:latin typeface="Comic Sans MS" panose="030F0702030302020204" pitchFamily="66" charset="0"/>
                      </a:rPr>
                      <m:t>, </m:t>
                    </m:r>
                    <m:acc>
                      <m:accPr>
                        <m:chr m:val="⃗"/>
                        <m:ctrlPr>
                          <a:rPr lang="fr-FR" sz="2400" b="1" i="1">
                            <a:latin typeface="Cambria Math" panose="02040503050406030204" pitchFamily="18" charset="0"/>
                          </a:rPr>
                        </m:ctrlPr>
                      </m:accPr>
                      <m:e>
                        <m:r>
                          <m:rPr>
                            <m:nor/>
                          </m:rPr>
                          <a:rPr lang="fr-FR" sz="2400" b="1">
                            <a:latin typeface="Comic Sans MS" panose="030F0702030302020204" pitchFamily="66" charset="0"/>
                          </a:rPr>
                          <m:t>j</m:t>
                        </m:r>
                      </m:e>
                    </m:acc>
                    <m:r>
                      <m:rPr>
                        <m:nor/>
                      </m:rPr>
                      <a:rPr lang="fr-FR" sz="2400" b="1">
                        <a:latin typeface="Comic Sans MS" panose="030F0702030302020204" pitchFamily="66" charset="0"/>
                      </a:rPr>
                      <m:t>)</m:t>
                    </m:r>
                    <m:r>
                      <m:rPr>
                        <m:nor/>
                      </m:rPr>
                      <a:rPr lang="fr-FR" sz="2400" b="1" i="0" smtClean="0">
                        <a:latin typeface="Comic Sans MS" panose="030F0702030302020204" pitchFamily="66"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s'exprime par ses coordonnées: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j</m:t>
                          </m:r>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 la seconde loi de Newton permet d'écrire: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les coordonnées de la somme des forces extérieures qui s'exercent sur le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F34282E0-578A-EB3E-F9AB-ADDD0AC43B42}"/>
                  </a:ext>
                </a:extLst>
              </p:cNvPr>
              <p:cNvSpPr txBox="1">
                <a:spLocks noRot="1" noChangeAspect="1" noMove="1" noResize="1" noEditPoints="1" noAdjustHandles="1" noChangeArrowheads="1" noChangeShapeType="1" noTextEdit="1"/>
              </p:cNvSpPr>
              <p:nvPr/>
            </p:nvSpPr>
            <p:spPr>
              <a:xfrm>
                <a:off x="-1" y="459421"/>
                <a:ext cx="12191999" cy="6407460"/>
              </a:xfrm>
              <a:prstGeom prst="rect">
                <a:avLst/>
              </a:prstGeom>
              <a:blipFill>
                <a:blip r:embed="rId2"/>
                <a:stretch>
                  <a:fillRect l="-750" r="-750" b="-1237"/>
                </a:stretch>
              </a:blipFill>
            </p:spPr>
            <p:txBody>
              <a:bodyPr/>
              <a:lstStyle/>
              <a:p>
                <a:r>
                  <a:rPr lang="fr-FR">
                    <a:noFill/>
                  </a:rPr>
                  <a:t> </a:t>
                </a:r>
              </a:p>
            </p:txBody>
          </p:sp>
        </mc:Fallback>
      </mc:AlternateContent>
    </p:spTree>
    <p:extLst>
      <p:ext uri="{BB962C8B-B14F-4D97-AF65-F5344CB8AC3E}">
        <p14:creationId xmlns:p14="http://schemas.microsoft.com/office/powerpoint/2010/main" val="271896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6D77F-9721-1430-8B6E-63D42B03C4D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32B56A9-9A6F-8916-2BBB-C824BCA73DF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D22059BC-1716-1B5B-1DBF-57E3971F71DA}"/>
                  </a:ext>
                </a:extLst>
              </p:cNvPr>
              <p:cNvSpPr txBox="1"/>
              <p:nvPr/>
            </p:nvSpPr>
            <p:spPr>
              <a:xfrm>
                <a:off x="0" y="0"/>
                <a:ext cx="12192000" cy="157305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Lorsqu'on lance une balle dans un plan vertical avec une vitesse initiale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0</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faisant un angle </a:t>
                </a:r>
                <a:r>
                  <a:rPr lang="fr-FR" sz="2400" b="1"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avec l'horizontal, elle est soumise à son poids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poussée d'Archimède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P</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à des forces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a:rPr lang="fr-FR" sz="24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n aura alors:</a:t>
                </a:r>
                <a:r>
                  <a:rPr lang="fr-FR"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endPar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D22059BC-1716-1B5B-1DBF-57E3971F71DA}"/>
                  </a:ext>
                </a:extLst>
              </p:cNvPr>
              <p:cNvSpPr txBox="1">
                <a:spLocks noRot="1" noChangeAspect="1" noMove="1" noResize="1" noEditPoints="1" noAdjustHandles="1" noChangeArrowheads="1" noChangeShapeType="1" noTextEdit="1"/>
              </p:cNvSpPr>
              <p:nvPr/>
            </p:nvSpPr>
            <p:spPr>
              <a:xfrm>
                <a:off x="0" y="0"/>
                <a:ext cx="12192000" cy="1573059"/>
              </a:xfrm>
              <a:prstGeom prst="rect">
                <a:avLst/>
              </a:prstGeom>
              <a:blipFill>
                <a:blip r:embed="rId2"/>
                <a:stretch>
                  <a:fillRect l="-750" r="-750" b="-6589"/>
                </a:stretch>
              </a:blipFill>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F4BA8DAA-932D-6550-1E70-3536C0DAD3C7}"/>
              </a:ext>
            </a:extLst>
          </p:cNvPr>
          <p:cNvGrpSpPr/>
          <p:nvPr/>
        </p:nvGrpSpPr>
        <p:grpSpPr>
          <a:xfrm>
            <a:off x="2321098" y="2120286"/>
            <a:ext cx="7549804" cy="4192024"/>
            <a:chOff x="0" y="0"/>
            <a:chExt cx="4848222" cy="2342184"/>
          </a:xfrm>
        </p:grpSpPr>
        <p:grpSp>
          <p:nvGrpSpPr>
            <p:cNvPr id="5" name="Groupe 4">
              <a:extLst>
                <a:ext uri="{FF2B5EF4-FFF2-40B4-BE49-F238E27FC236}">
                  <a16:creationId xmlns:a16="http://schemas.microsoft.com/office/drawing/2014/main" id="{BDD7D0EB-FE0A-979B-6398-98D803191159}"/>
                </a:ext>
              </a:extLst>
            </p:cNvPr>
            <p:cNvGrpSpPr/>
            <p:nvPr/>
          </p:nvGrpSpPr>
          <p:grpSpPr>
            <a:xfrm>
              <a:off x="0" y="30145"/>
              <a:ext cx="4848222" cy="2312039"/>
              <a:chOff x="0" y="0"/>
              <a:chExt cx="4848365" cy="2312642"/>
            </a:xfrm>
          </p:grpSpPr>
          <mc:AlternateContent xmlns:mc="http://schemas.openxmlformats.org/markup-compatibility/2006" xmlns:a14="http://schemas.microsoft.com/office/drawing/2010/main">
            <mc:Choice Requires="a14">
              <p:sp>
                <p:nvSpPr>
                  <p:cNvPr id="7" name="Zone de texte 110">
                    <a:extLst>
                      <a:ext uri="{FF2B5EF4-FFF2-40B4-BE49-F238E27FC236}">
                        <a16:creationId xmlns:a16="http://schemas.microsoft.com/office/drawing/2014/main" id="{1046AABB-096E-D7A9-A52F-832C36504668}"/>
                      </a:ext>
                    </a:extLst>
                  </p:cNvPr>
                  <p:cNvSpPr txBox="1"/>
                  <p:nvPr/>
                </p:nvSpPr>
                <p:spPr>
                  <a:xfrm>
                    <a:off x="140677" y="1451361"/>
                    <a:ext cx="541020"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 de texte 110">
                    <a:extLst>
                      <a:ext uri="{FF2B5EF4-FFF2-40B4-BE49-F238E27FC236}">
                        <a16:creationId xmlns:a16="http://schemas.microsoft.com/office/drawing/2014/main" id="{1046AABB-096E-D7A9-A52F-832C36504668}"/>
                      </a:ext>
                    </a:extLst>
                  </p:cNvPr>
                  <p:cNvSpPr txBox="1">
                    <a:spLocks noRot="1" noChangeAspect="1" noMove="1" noResize="1" noEditPoints="1" noAdjustHandles="1" noChangeArrowheads="1" noChangeShapeType="1" noTextEdit="1"/>
                  </p:cNvSpPr>
                  <p:nvPr/>
                </p:nvSpPr>
                <p:spPr>
                  <a:xfrm>
                    <a:off x="140677" y="1451361"/>
                    <a:ext cx="541020" cy="252730"/>
                  </a:xfrm>
                  <a:prstGeom prst="rect">
                    <a:avLst/>
                  </a:prstGeom>
                  <a:blipFill>
                    <a:blip r:embed="rId3"/>
                    <a:stretch>
                      <a:fillRect b="-14865"/>
                    </a:stretch>
                  </a:blipFill>
                  <a:ln w="38100">
                    <a:noFill/>
                  </a:ln>
                  <a:effectLst/>
                </p:spPr>
                <p:txBody>
                  <a:bodyPr/>
                  <a:lstStyle/>
                  <a:p>
                    <a:r>
                      <a:rPr lang="fr-FR">
                        <a:noFill/>
                      </a:rPr>
                      <a:t> </a:t>
                    </a:r>
                  </a:p>
                </p:txBody>
              </p:sp>
            </mc:Fallback>
          </mc:AlternateContent>
          <p:sp>
            <p:nvSpPr>
              <p:cNvPr id="8" name="Zone de texte 111">
                <a:extLst>
                  <a:ext uri="{FF2B5EF4-FFF2-40B4-BE49-F238E27FC236}">
                    <a16:creationId xmlns:a16="http://schemas.microsoft.com/office/drawing/2014/main" id="{59ADFEBD-AC6A-83BF-2AB0-063BFCACCFB4}"/>
                  </a:ext>
                </a:extLst>
              </p:cNvPr>
              <p:cNvSpPr txBox="1"/>
              <p:nvPr/>
            </p:nvSpPr>
            <p:spPr>
              <a:xfrm>
                <a:off x="497806" y="1828776"/>
                <a:ext cx="21674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rgbClr val="F79646"/>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 de texte 112">
                    <a:extLst>
                      <a:ext uri="{FF2B5EF4-FFF2-40B4-BE49-F238E27FC236}">
                        <a16:creationId xmlns:a16="http://schemas.microsoft.com/office/drawing/2014/main" id="{C958FF14-BAC9-FD5A-75AF-773E239A5051}"/>
                      </a:ext>
                    </a:extLst>
                  </p:cNvPr>
                  <p:cNvSpPr txBox="1"/>
                  <p:nvPr/>
                </p:nvSpPr>
                <p:spPr>
                  <a:xfrm>
                    <a:off x="472272" y="321547"/>
                    <a:ext cx="181366"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112">
                    <a:extLst>
                      <a:ext uri="{FF2B5EF4-FFF2-40B4-BE49-F238E27FC236}">
                        <a16:creationId xmlns:a16="http://schemas.microsoft.com/office/drawing/2014/main" id="{C958FF14-BAC9-FD5A-75AF-773E239A5051}"/>
                      </a:ext>
                    </a:extLst>
                  </p:cNvPr>
                  <p:cNvSpPr txBox="1">
                    <a:spLocks noRot="1" noChangeAspect="1" noMove="1" noResize="1" noEditPoints="1" noAdjustHandles="1" noChangeArrowheads="1" noChangeShapeType="1" noTextEdit="1"/>
                  </p:cNvSpPr>
                  <p:nvPr/>
                </p:nvSpPr>
                <p:spPr>
                  <a:xfrm>
                    <a:off x="472272" y="321547"/>
                    <a:ext cx="181366" cy="252730"/>
                  </a:xfrm>
                  <a:prstGeom prst="rect">
                    <a:avLst/>
                  </a:prstGeom>
                  <a:blipFill>
                    <a:blip r:embed="rId4"/>
                    <a:stretch>
                      <a:fillRect/>
                    </a:stretch>
                  </a:blipFill>
                  <a:ln w="38100">
                    <a:noFill/>
                  </a:ln>
                  <a:effectLst/>
                </p:spPr>
                <p:txBody>
                  <a:bodyPr/>
                  <a:lstStyle/>
                  <a:p>
                    <a:r>
                      <a:rPr lang="fr-FR">
                        <a:noFill/>
                      </a:rPr>
                      <a:t> </a:t>
                    </a:r>
                  </a:p>
                </p:txBody>
              </p:sp>
            </mc:Fallback>
          </mc:AlternateContent>
          <p:sp>
            <p:nvSpPr>
              <p:cNvPr id="10" name="Zone de texte 113">
                <a:extLst>
                  <a:ext uri="{FF2B5EF4-FFF2-40B4-BE49-F238E27FC236}">
                    <a16:creationId xmlns:a16="http://schemas.microsoft.com/office/drawing/2014/main" id="{C4D3896C-374E-0203-B7C0-5BC7C1A4A81F}"/>
                  </a:ext>
                </a:extLst>
              </p:cNvPr>
              <p:cNvSpPr txBox="1"/>
              <p:nvPr/>
            </p:nvSpPr>
            <p:spPr>
              <a:xfrm>
                <a:off x="51396" y="0"/>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y</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114">
                <a:extLst>
                  <a:ext uri="{FF2B5EF4-FFF2-40B4-BE49-F238E27FC236}">
                    <a16:creationId xmlns:a16="http://schemas.microsoft.com/office/drawing/2014/main" id="{A8590242-E76F-4E2D-F5FE-448BF8228BD5}"/>
                  </a:ext>
                </a:extLst>
              </p:cNvPr>
              <p:cNvSpPr txBox="1"/>
              <p:nvPr/>
            </p:nvSpPr>
            <p:spPr>
              <a:xfrm>
                <a:off x="4667459" y="2059912"/>
                <a:ext cx="178191"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15">
                <a:extLst>
                  <a:ext uri="{FF2B5EF4-FFF2-40B4-BE49-F238E27FC236}">
                    <a16:creationId xmlns:a16="http://schemas.microsoft.com/office/drawing/2014/main" id="{8072E702-158E-5633-219F-9026A7BC2A59}"/>
                  </a:ext>
                </a:extLst>
              </p:cNvPr>
              <p:cNvSpPr txBox="1"/>
              <p:nvPr/>
            </p:nvSpPr>
            <p:spPr>
              <a:xfrm>
                <a:off x="32454" y="2041227"/>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Zone de texte 116">
                    <a:extLst>
                      <a:ext uri="{FF2B5EF4-FFF2-40B4-BE49-F238E27FC236}">
                        <a16:creationId xmlns:a16="http://schemas.microsoft.com/office/drawing/2014/main" id="{7B8713BA-C489-9B1C-5FB0-F00CA6DD28D3}"/>
                      </a:ext>
                    </a:extLst>
                  </p:cNvPr>
                  <p:cNvSpPr txBox="1"/>
                  <p:nvPr/>
                </p:nvSpPr>
                <p:spPr>
                  <a:xfrm>
                    <a:off x="1743389" y="1336430"/>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Zone de texte 116">
                    <a:extLst>
                      <a:ext uri="{FF2B5EF4-FFF2-40B4-BE49-F238E27FC236}">
                        <a16:creationId xmlns:a16="http://schemas.microsoft.com/office/drawing/2014/main" id="{7B8713BA-C489-9B1C-5FB0-F00CA6DD28D3}"/>
                      </a:ext>
                    </a:extLst>
                  </p:cNvPr>
                  <p:cNvSpPr txBox="1">
                    <a:spLocks noRot="1" noChangeAspect="1" noMove="1" noResize="1" noEditPoints="1" noAdjustHandles="1" noChangeArrowheads="1" noChangeShapeType="1" noTextEdit="1"/>
                  </p:cNvSpPr>
                  <p:nvPr/>
                </p:nvSpPr>
                <p:spPr>
                  <a:xfrm>
                    <a:off x="1743389" y="1336430"/>
                    <a:ext cx="180975" cy="252730"/>
                  </a:xfrm>
                  <a:prstGeom prst="rect">
                    <a:avLst/>
                  </a:prstGeom>
                  <a:blipFill>
                    <a:blip r:embed="rId5"/>
                    <a:stretch>
                      <a:fillRect/>
                    </a:stretch>
                  </a:blipFill>
                  <a:ln w="38100">
                    <a:noFill/>
                  </a:ln>
                  <a:effectLst/>
                </p:spPr>
                <p:txBody>
                  <a:bodyPr/>
                  <a:lstStyle/>
                  <a:p>
                    <a:r>
                      <a:rPr lang="fr-FR">
                        <a:noFill/>
                      </a:rPr>
                      <a:t> </a:t>
                    </a:r>
                  </a:p>
                </p:txBody>
              </p:sp>
            </mc:Fallback>
          </mc:AlternateContent>
          <p:grpSp>
            <p:nvGrpSpPr>
              <p:cNvPr id="14" name="Groupe 13">
                <a:extLst>
                  <a:ext uri="{FF2B5EF4-FFF2-40B4-BE49-F238E27FC236}">
                    <a16:creationId xmlns:a16="http://schemas.microsoft.com/office/drawing/2014/main" id="{6DF989F4-2F34-2961-5E84-E5B8843014C0}"/>
                  </a:ext>
                </a:extLst>
              </p:cNvPr>
              <p:cNvGrpSpPr/>
              <p:nvPr/>
            </p:nvGrpSpPr>
            <p:grpSpPr>
              <a:xfrm>
                <a:off x="0" y="251208"/>
                <a:ext cx="4848365" cy="2025734"/>
                <a:chOff x="0" y="0"/>
                <a:chExt cx="4848365" cy="2025734"/>
              </a:xfrm>
            </p:grpSpPr>
            <p:grpSp>
              <p:nvGrpSpPr>
                <p:cNvPr id="16" name="Groupe 15">
                  <a:extLst>
                    <a:ext uri="{FF2B5EF4-FFF2-40B4-BE49-F238E27FC236}">
                      <a16:creationId xmlns:a16="http://schemas.microsoft.com/office/drawing/2014/main" id="{1B304AD6-F7D7-5153-58FC-B14A4E17714E}"/>
                    </a:ext>
                  </a:extLst>
                </p:cNvPr>
                <p:cNvGrpSpPr/>
                <p:nvPr/>
              </p:nvGrpSpPr>
              <p:grpSpPr>
                <a:xfrm>
                  <a:off x="0" y="0"/>
                  <a:ext cx="4848365" cy="2025734"/>
                  <a:chOff x="0" y="0"/>
                  <a:chExt cx="4848365" cy="2025734"/>
                </a:xfrm>
              </p:grpSpPr>
              <p:sp>
                <p:nvSpPr>
                  <p:cNvPr id="18" name="Forme libre 411">
                    <a:extLst>
                      <a:ext uri="{FF2B5EF4-FFF2-40B4-BE49-F238E27FC236}">
                        <a16:creationId xmlns:a16="http://schemas.microsoft.com/office/drawing/2014/main" id="{F7448C3D-2997-7F6C-41A7-A7EA19783AC5}"/>
                      </a:ext>
                    </a:extLst>
                  </p:cNvPr>
                  <p:cNvSpPr/>
                  <p:nvPr/>
                </p:nvSpPr>
                <p:spPr>
                  <a:xfrm>
                    <a:off x="216040" y="577781"/>
                    <a:ext cx="4340887" cy="1240971"/>
                  </a:xfrm>
                  <a:custGeom>
                    <a:avLst/>
                    <a:gdLst>
                      <a:gd name="connsiteX0" fmla="*/ 0 w 4340887"/>
                      <a:gd name="connsiteY0" fmla="*/ 1240971 h 1240971"/>
                      <a:gd name="connsiteX1" fmla="*/ 2175468 w 4340887"/>
                      <a:gd name="connsiteY1" fmla="*/ 0 h 1240971"/>
                      <a:gd name="connsiteX2" fmla="*/ 4340887 w 4340887"/>
                      <a:gd name="connsiteY2" fmla="*/ 1240971 h 1240971"/>
                    </a:gdLst>
                    <a:ahLst/>
                    <a:cxnLst>
                      <a:cxn ang="0">
                        <a:pos x="connsiteX0" y="connsiteY0"/>
                      </a:cxn>
                      <a:cxn ang="0">
                        <a:pos x="connsiteX1" y="connsiteY1"/>
                      </a:cxn>
                      <a:cxn ang="0">
                        <a:pos x="connsiteX2" y="connsiteY2"/>
                      </a:cxn>
                    </a:cxnLst>
                    <a:rect l="l" t="t" r="r" b="b"/>
                    <a:pathLst>
                      <a:path w="4340887" h="1240971">
                        <a:moveTo>
                          <a:pt x="0" y="1240971"/>
                        </a:moveTo>
                        <a:cubicBezTo>
                          <a:pt x="725993" y="620485"/>
                          <a:pt x="1451987" y="0"/>
                          <a:pt x="2175468" y="0"/>
                        </a:cubicBezTo>
                        <a:cubicBezTo>
                          <a:pt x="2898949" y="0"/>
                          <a:pt x="3619918" y="620485"/>
                          <a:pt x="4340887" y="1240971"/>
                        </a:cubicBezTo>
                      </a:path>
                    </a:pathLst>
                  </a:custGeom>
                  <a:noFill/>
                  <a:ln w="381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9" name="Connecteur droit avec flèche 18">
                    <a:extLst>
                      <a:ext uri="{FF2B5EF4-FFF2-40B4-BE49-F238E27FC236}">
                        <a16:creationId xmlns:a16="http://schemas.microsoft.com/office/drawing/2014/main" id="{01A6F5D8-41BC-E757-31AC-2F60C275DA8A}"/>
                      </a:ext>
                    </a:extLst>
                  </p:cNvPr>
                  <p:cNvCxnSpPr/>
                  <p:nvPr/>
                </p:nvCxnSpPr>
                <p:spPr>
                  <a:xfrm flipV="1">
                    <a:off x="216040" y="1230923"/>
                    <a:ext cx="578652" cy="588338"/>
                  </a:xfrm>
                  <a:prstGeom prst="straightConnector1">
                    <a:avLst/>
                  </a:prstGeom>
                  <a:noFill/>
                  <a:ln w="38100" cap="flat" cmpd="sng" algn="ctr">
                    <a:solidFill>
                      <a:srgbClr val="F79646"/>
                    </a:solidFill>
                    <a:prstDash val="solid"/>
                    <a:tailEnd type="arrow"/>
                  </a:ln>
                  <a:effectLst/>
                </p:spPr>
              </p:cxnSp>
              <p:sp>
                <p:nvSpPr>
                  <p:cNvPr id="20" name="Arc 19">
                    <a:extLst>
                      <a:ext uri="{FF2B5EF4-FFF2-40B4-BE49-F238E27FC236}">
                        <a16:creationId xmlns:a16="http://schemas.microsoft.com/office/drawing/2014/main" id="{1018834E-A044-2FDC-EB1F-708DE109DE93}"/>
                      </a:ext>
                    </a:extLst>
                  </p:cNvPr>
                  <p:cNvSpPr/>
                  <p:nvPr/>
                </p:nvSpPr>
                <p:spPr>
                  <a:xfrm>
                    <a:off x="0" y="1592664"/>
                    <a:ext cx="474980" cy="433070"/>
                  </a:xfrm>
                  <a:prstGeom prst="arc">
                    <a:avLst>
                      <a:gd name="adj1" fmla="val 18840956"/>
                      <a:gd name="adj2" fmla="val 0"/>
                    </a:avLst>
                  </a:prstGeom>
                  <a:noFill/>
                  <a:ln w="38100" cap="flat" cmpd="sng" algn="ctr">
                    <a:solidFill>
                      <a:srgbClr val="FFC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21" name="Connecteur droit avec flèche 20">
                    <a:extLst>
                      <a:ext uri="{FF2B5EF4-FFF2-40B4-BE49-F238E27FC236}">
                        <a16:creationId xmlns:a16="http://schemas.microsoft.com/office/drawing/2014/main" id="{C105E29C-E861-7F5F-F808-C1093DCBAB0A}"/>
                      </a:ext>
                    </a:extLst>
                  </p:cNvPr>
                  <p:cNvCxnSpPr/>
                  <p:nvPr/>
                </p:nvCxnSpPr>
                <p:spPr>
                  <a:xfrm>
                    <a:off x="673375" y="0"/>
                    <a:ext cx="0" cy="434340"/>
                  </a:xfrm>
                  <a:prstGeom prst="straightConnector1">
                    <a:avLst/>
                  </a:prstGeom>
                  <a:noFill/>
                  <a:ln w="38100" cap="flat" cmpd="sng" algn="ctr">
                    <a:solidFill>
                      <a:srgbClr val="F79646"/>
                    </a:solidFill>
                    <a:prstDash val="solid"/>
                    <a:tailEnd type="arrow"/>
                  </a:ln>
                  <a:effectLst/>
                </p:spPr>
              </p:cxnSp>
              <p:cxnSp>
                <p:nvCxnSpPr>
                  <p:cNvPr id="22" name="Connecteur droit avec flèche 21">
                    <a:extLst>
                      <a:ext uri="{FF2B5EF4-FFF2-40B4-BE49-F238E27FC236}">
                        <a16:creationId xmlns:a16="http://schemas.microsoft.com/office/drawing/2014/main" id="{F43F183D-72A2-9426-3FAF-72BDAAA5EE01}"/>
                      </a:ext>
                    </a:extLst>
                  </p:cNvPr>
                  <p:cNvCxnSpPr/>
                  <p:nvPr/>
                </p:nvCxnSpPr>
                <p:spPr>
                  <a:xfrm>
                    <a:off x="1703196" y="758651"/>
                    <a:ext cx="0" cy="579120"/>
                  </a:xfrm>
                  <a:prstGeom prst="straightConnector1">
                    <a:avLst/>
                  </a:prstGeom>
                  <a:noFill/>
                  <a:ln w="38100" cap="flat" cmpd="sng" algn="ctr">
                    <a:solidFill>
                      <a:srgbClr val="FF0000"/>
                    </a:solidFill>
                    <a:prstDash val="solid"/>
                    <a:tailEnd type="arrow"/>
                  </a:ln>
                  <a:effectLst/>
                </p:spPr>
              </p:cxnSp>
              <p:cxnSp>
                <p:nvCxnSpPr>
                  <p:cNvPr id="23" name="Connecteur droit avec flèche 22">
                    <a:extLst>
                      <a:ext uri="{FF2B5EF4-FFF2-40B4-BE49-F238E27FC236}">
                        <a16:creationId xmlns:a16="http://schemas.microsoft.com/office/drawing/2014/main" id="{C50249A3-3373-4537-1254-7E76A6822E34}"/>
                      </a:ext>
                    </a:extLst>
                  </p:cNvPr>
                  <p:cNvCxnSpPr/>
                  <p:nvPr/>
                </p:nvCxnSpPr>
                <p:spPr>
                  <a:xfrm>
                    <a:off x="1703196" y="758651"/>
                    <a:ext cx="0" cy="326983"/>
                  </a:xfrm>
                  <a:prstGeom prst="straightConnector1">
                    <a:avLst/>
                  </a:prstGeom>
                  <a:noFill/>
                  <a:ln w="38100" cap="flat" cmpd="sng" algn="ctr">
                    <a:solidFill>
                      <a:srgbClr val="00B050"/>
                    </a:solidFill>
                    <a:prstDash val="solid"/>
                    <a:tailEnd type="arrow"/>
                  </a:ln>
                  <a:effectLst/>
                </p:spPr>
              </p:cxnSp>
              <p:cxnSp>
                <p:nvCxnSpPr>
                  <p:cNvPr id="24" name="Connecteur droit avec flèche 23">
                    <a:extLst>
                      <a:ext uri="{FF2B5EF4-FFF2-40B4-BE49-F238E27FC236}">
                        <a16:creationId xmlns:a16="http://schemas.microsoft.com/office/drawing/2014/main" id="{34097E9E-1D16-2396-8D55-4FEB3F15E103}"/>
                      </a:ext>
                    </a:extLst>
                  </p:cNvPr>
                  <p:cNvCxnSpPr/>
                  <p:nvPr/>
                </p:nvCxnSpPr>
                <p:spPr>
                  <a:xfrm flipV="1">
                    <a:off x="216040" y="1818752"/>
                    <a:ext cx="4632325" cy="0"/>
                  </a:xfrm>
                  <a:prstGeom prst="straightConnector1">
                    <a:avLst/>
                  </a:prstGeom>
                  <a:noFill/>
                  <a:ln w="38100" cap="flat" cmpd="sng" algn="ctr">
                    <a:solidFill>
                      <a:schemeClr val="tx1"/>
                    </a:solidFill>
                    <a:prstDash val="solid"/>
                    <a:tailEnd type="arrow"/>
                  </a:ln>
                  <a:effectLst/>
                </p:spPr>
              </p:cxnSp>
            </p:grpSp>
            <p:sp>
              <p:nvSpPr>
                <p:cNvPr id="17" name="Ellipse 16">
                  <a:extLst>
                    <a:ext uri="{FF2B5EF4-FFF2-40B4-BE49-F238E27FC236}">
                      <a16:creationId xmlns:a16="http://schemas.microsoft.com/office/drawing/2014/main" id="{E3763C80-5AA1-8416-4613-9D6C3C640786}"/>
                    </a:ext>
                  </a:extLst>
                </p:cNvPr>
                <p:cNvSpPr/>
                <p:nvPr/>
              </p:nvSpPr>
              <p:spPr>
                <a:xfrm>
                  <a:off x="1663002" y="723482"/>
                  <a:ext cx="72390" cy="72390"/>
                </a:xfrm>
                <a:prstGeom prst="ellipse">
                  <a:avLst/>
                </a:prstGeom>
                <a:solidFill>
                  <a:srgbClr val="FF0000"/>
                </a:solid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mc:AlternateContent xmlns:mc="http://schemas.openxmlformats.org/markup-compatibility/2006" xmlns:a14="http://schemas.microsoft.com/office/drawing/2010/main">
            <mc:Choice Requires="a14">
              <p:sp>
                <p:nvSpPr>
                  <p:cNvPr id="15" name="Zone de texte 127">
                    <a:extLst>
                      <a:ext uri="{FF2B5EF4-FFF2-40B4-BE49-F238E27FC236}">
                        <a16:creationId xmlns:a16="http://schemas.microsoft.com/office/drawing/2014/main" id="{765C01D9-40F5-0596-F8DF-3AB107B7430B}"/>
                      </a:ext>
                    </a:extLst>
                  </p:cNvPr>
                  <p:cNvSpPr txBox="1"/>
                  <p:nvPr/>
                </p:nvSpPr>
                <p:spPr>
                  <a:xfrm>
                    <a:off x="1729741" y="1004364"/>
                    <a:ext cx="289930"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a</m:t>
                                  </m:r>
                                </m:e>
                                <m:sub>
                                  <m:r>
                                    <m:rPr>
                                      <m:nor/>
                                    </m:rPr>
                                    <a:rPr lang="fr-FR" sz="24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G</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Zone de texte 127">
                    <a:extLst>
                      <a:ext uri="{FF2B5EF4-FFF2-40B4-BE49-F238E27FC236}">
                        <a16:creationId xmlns:a16="http://schemas.microsoft.com/office/drawing/2014/main" id="{765C01D9-40F5-0596-F8DF-3AB107B7430B}"/>
                      </a:ext>
                    </a:extLst>
                  </p:cNvPr>
                  <p:cNvSpPr txBox="1">
                    <a:spLocks noRot="1" noChangeAspect="1" noMove="1" noResize="1" noEditPoints="1" noAdjustHandles="1" noChangeArrowheads="1" noChangeShapeType="1" noTextEdit="1"/>
                  </p:cNvSpPr>
                  <p:nvPr/>
                </p:nvSpPr>
                <p:spPr>
                  <a:xfrm>
                    <a:off x="1729741" y="1004364"/>
                    <a:ext cx="289930" cy="252730"/>
                  </a:xfrm>
                  <a:prstGeom prst="rect">
                    <a:avLst/>
                  </a:prstGeom>
                  <a:blipFill>
                    <a:blip r:embed="rId6"/>
                    <a:stretch>
                      <a:fillRect/>
                    </a:stretch>
                  </a:blipFill>
                  <a:ln w="38100">
                    <a:noFill/>
                  </a:ln>
                  <a:effectLst/>
                </p:spPr>
                <p:txBody>
                  <a:bodyPr/>
                  <a:lstStyle/>
                  <a:p>
                    <a:r>
                      <a:rPr lang="fr-FR">
                        <a:noFill/>
                      </a:rPr>
                      <a:t> </a:t>
                    </a:r>
                  </a:p>
                </p:txBody>
              </p:sp>
            </mc:Fallback>
          </mc:AlternateContent>
        </p:grpSp>
        <p:cxnSp>
          <p:nvCxnSpPr>
            <p:cNvPr id="6" name="Connecteur droit avec flèche 5">
              <a:extLst>
                <a:ext uri="{FF2B5EF4-FFF2-40B4-BE49-F238E27FC236}">
                  <a16:creationId xmlns:a16="http://schemas.microsoft.com/office/drawing/2014/main" id="{15BBBE57-41EF-6498-59A9-FA344D2DF2C6}"/>
                </a:ext>
              </a:extLst>
            </p:cNvPr>
            <p:cNvCxnSpPr/>
            <p:nvPr/>
          </p:nvCxnSpPr>
          <p:spPr>
            <a:xfrm flipV="1">
              <a:off x="216040" y="0"/>
              <a:ext cx="0" cy="2097405"/>
            </a:xfrm>
            <a:prstGeom prst="straightConnector1">
              <a:avLst/>
            </a:prstGeom>
            <a:noFill/>
            <a:ln w="38100" cap="flat" cmpd="sng" algn="ctr">
              <a:solidFill>
                <a:schemeClr val="tx1"/>
              </a:solidFill>
              <a:prstDash val="solid"/>
              <a:tailEnd type="arrow"/>
            </a:ln>
            <a:effectLst/>
          </p:spPr>
        </p:cxnSp>
      </p:grpSp>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DAC77052-36A0-877C-3795-1701B5560268}"/>
                  </a:ext>
                </a:extLst>
              </p:cNvPr>
              <p:cNvSpPr txBox="1"/>
              <p:nvPr/>
            </p:nvSpPr>
            <p:spPr>
              <a:xfrm>
                <a:off x="6096000" y="2037617"/>
                <a:ext cx="4809031" cy="1311321"/>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en-US"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P</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ZoneTexte 25">
                <a:extLst>
                  <a:ext uri="{FF2B5EF4-FFF2-40B4-BE49-F238E27FC236}">
                    <a16:creationId xmlns:a16="http://schemas.microsoft.com/office/drawing/2014/main" id="{DAC77052-36A0-877C-3795-1701B5560268}"/>
                  </a:ext>
                </a:extLst>
              </p:cNvPr>
              <p:cNvSpPr txBox="1">
                <a:spLocks noRot="1" noChangeAspect="1" noMove="1" noResize="1" noEditPoints="1" noAdjustHandles="1" noChangeArrowheads="1" noChangeShapeType="1" noTextEdit="1"/>
              </p:cNvSpPr>
              <p:nvPr/>
            </p:nvSpPr>
            <p:spPr>
              <a:xfrm>
                <a:off x="6096000" y="2037617"/>
                <a:ext cx="4809031" cy="1311321"/>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0004002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1244</TotalTime>
  <Words>1650</Words>
  <Application>Microsoft Office PowerPoint</Application>
  <PresentationFormat>Grand écran</PresentationFormat>
  <Paragraphs>156</Paragraphs>
  <Slides>20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Calibri</vt:lpstr>
      <vt:lpstr>Cambria Math</vt:lpstr>
      <vt:lpstr>Comic Sans MS</vt:lpstr>
      <vt:lpstr>Gill Sans MT</vt:lpstr>
      <vt:lpstr>Symbol</vt:lpstr>
      <vt:lpstr>Times New Roman</vt:lpstr>
      <vt:lpstr>Walbaum Display</vt:lpstr>
      <vt:lpstr>3DFloatVTI</vt:lpstr>
      <vt:lpstr>LOIS DE NEWTON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LOIS DE NEWTON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53</cp:revision>
  <dcterms:created xsi:type="dcterms:W3CDTF">2022-09-17T08:20:32Z</dcterms:created>
  <dcterms:modified xsi:type="dcterms:W3CDTF">2024-04-26T20:14:23Z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